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479" r:id="rId2"/>
    <p:sldId id="457" r:id="rId3"/>
    <p:sldId id="481" r:id="rId4"/>
    <p:sldId id="446" r:id="rId5"/>
    <p:sldId id="428" r:id="rId6"/>
    <p:sldId id="474" r:id="rId7"/>
    <p:sldId id="286" r:id="rId8"/>
    <p:sldId id="288" r:id="rId9"/>
    <p:sldId id="289" r:id="rId10"/>
    <p:sldId id="290" r:id="rId11"/>
    <p:sldId id="475" r:id="rId12"/>
    <p:sldId id="448" r:id="rId13"/>
    <p:sldId id="423" r:id="rId14"/>
    <p:sldId id="292" r:id="rId15"/>
    <p:sldId id="291" r:id="rId16"/>
    <p:sldId id="424" r:id="rId17"/>
    <p:sldId id="476" r:id="rId18"/>
    <p:sldId id="294" r:id="rId19"/>
    <p:sldId id="384" r:id="rId20"/>
    <p:sldId id="426" r:id="rId21"/>
    <p:sldId id="477" r:id="rId22"/>
    <p:sldId id="470" r:id="rId23"/>
    <p:sldId id="430" r:id="rId24"/>
    <p:sldId id="345" r:id="rId25"/>
    <p:sldId id="431" r:id="rId26"/>
    <p:sldId id="441" r:id="rId27"/>
    <p:sldId id="432" r:id="rId28"/>
    <p:sldId id="450" r:id="rId29"/>
    <p:sldId id="442" r:id="rId30"/>
    <p:sldId id="444" r:id="rId31"/>
    <p:sldId id="451" r:id="rId32"/>
    <p:sldId id="452" r:id="rId33"/>
    <p:sldId id="350" r:id="rId34"/>
    <p:sldId id="351" r:id="rId35"/>
    <p:sldId id="352" r:id="rId36"/>
    <p:sldId id="440" r:id="rId37"/>
    <p:sldId id="453" r:id="rId38"/>
    <p:sldId id="445" r:id="rId39"/>
    <p:sldId id="433" r:id="rId40"/>
    <p:sldId id="434" r:id="rId41"/>
    <p:sldId id="455" r:id="rId42"/>
    <p:sldId id="388" r:id="rId43"/>
    <p:sldId id="471" r:id="rId44"/>
    <p:sldId id="437" r:id="rId45"/>
    <p:sldId id="461" r:id="rId46"/>
    <p:sldId id="459" r:id="rId47"/>
    <p:sldId id="449" r:id="rId48"/>
    <p:sldId id="464" r:id="rId49"/>
    <p:sldId id="460" r:id="rId50"/>
    <p:sldId id="463" r:id="rId51"/>
    <p:sldId id="469" r:id="rId52"/>
    <p:sldId id="472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68">
          <p15:clr>
            <a:srgbClr val="A4A3A4"/>
          </p15:clr>
        </p15:guide>
        <p15:guide id="2" pos="28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3300"/>
    <a:srgbClr val="0000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 autoAdjust="0"/>
    <p:restoredTop sz="94704" autoAdjust="0"/>
  </p:normalViewPr>
  <p:slideViewPr>
    <p:cSldViewPr snapToGrid="0" showGuides="1">
      <p:cViewPr varScale="1">
        <p:scale>
          <a:sx n="70" d="100"/>
          <a:sy n="70" d="100"/>
        </p:scale>
        <p:origin x="78" y="744"/>
      </p:cViewPr>
      <p:guideLst>
        <p:guide orient="horz" pos="2468"/>
        <p:guide pos="2876"/>
      </p:guideLst>
    </p:cSldViewPr>
  </p:slideViewPr>
  <p:outlineViewPr>
    <p:cViewPr>
      <p:scale>
        <a:sx n="33" d="100"/>
        <a:sy n="33" d="100"/>
      </p:scale>
      <p:origin x="0" y="229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8E6B0-2E80-4B9E-B6FB-A60228E1260C}" type="datetimeFigureOut">
              <a:rPr lang="en-US" smtClean="0"/>
              <a:pPr/>
              <a:t>1/18/2019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DF83B-58FB-467C-B46C-B62252864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57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28365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EF0A83-2F9C-447C-AFCC-F240AC5ACAE7}" type="slidenum">
              <a:rPr lang="en-US"/>
              <a:pPr/>
              <a:t>19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2887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335364-CE98-4892-ADDA-DC792BAFE1DF}" type="slidenum">
              <a:rPr lang="en-US"/>
              <a:pPr/>
              <a:t>42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EC909-BB06-407D-9E71-2D6B290EF3A3}" type="datetime1">
              <a:rPr lang="en-US" smtClean="0"/>
              <a:pPr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54492-D5DD-4945-A704-52EBC3CD5897}" type="datetime1">
              <a:rPr lang="en-US" smtClean="0"/>
              <a:pPr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84EE4-467C-4FF8-9E44-A0EC2AF52049}" type="datetime1">
              <a:rPr lang="en-US" smtClean="0"/>
              <a:pPr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69583" y="0"/>
            <a:ext cx="3485873" cy="583406"/>
          </a:xfrm>
          <a:prstGeom prst="rect">
            <a:avLst/>
          </a:prstGeom>
          <a:gradFill flip="none"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  <a:tileRect/>
          </a:gradFill>
        </p:spPr>
        <p:txBody>
          <a:bodyPr anchor="ctr" anchorCtr="0"/>
          <a:lstStyle>
            <a:lvl1pPr marL="0" indent="0">
              <a:buNone/>
              <a:defRPr sz="3200" b="1" baseline="0">
                <a:solidFill>
                  <a:srgbClr val="FFFFC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68442" y="680936"/>
            <a:ext cx="8807283" cy="5603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944A6-B56A-49D2-9710-FF60FF652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C0C7296-2D61-4C3A-87EC-11DBE8EE3422}" type="datetime1">
              <a:rPr lang="en-US" smtClean="0"/>
              <a:pPr/>
              <a:t>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55C4D97-DE8E-47B3-A692-F14DA56552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76200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1600200"/>
            <a:ext cx="77724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2688" y="3941763"/>
            <a:ext cx="7772400" cy="2190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6DF77CC-63FF-47AD-95F8-57C064A98EB6}" type="datetime1">
              <a:rPr lang="en-US" altLang="en-US" smtClean="0">
                <a:solidFill>
                  <a:srgbClr val="000000"/>
                </a:solidFill>
              </a:rPr>
              <a:pPr/>
              <a:t>1/18/2019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EE8E633-E412-471E-B755-BECBDB00E9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009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169681C-11F0-4008-B452-FF9B48BC6A8A}" type="datetime1">
              <a:rPr lang="en-US" smtClean="0"/>
              <a:pPr/>
              <a:t>1/18/2019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838EC1B-2BB6-46B0-ADD6-31EF86F6F7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1118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B0DC-AB4D-4A5C-B573-7671286D43D9}" type="datetime1">
              <a:rPr lang="en-US" smtClean="0"/>
              <a:pPr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BEB54-568C-4756-BEE7-2F7DCBAB7991}" type="datetime1">
              <a:rPr lang="en-US" smtClean="0"/>
              <a:pPr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489DC-23F0-4D74-8D5A-6B512FC1B07A}" type="datetime1">
              <a:rPr lang="en-US" smtClean="0"/>
              <a:pPr/>
              <a:t>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60B2-667C-4F5C-8A95-66C6DFFA35E6}" type="datetime1">
              <a:rPr lang="en-US" smtClean="0"/>
              <a:pPr/>
              <a:t>1/18/2019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ACA22-9683-47CC-BE4A-68F90126CF7E}" type="datetime1">
              <a:rPr lang="en-US" smtClean="0"/>
              <a:pPr/>
              <a:t>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5613-A1BC-486E-8565-A61C0F311216}" type="datetime1">
              <a:rPr lang="en-US" smtClean="0"/>
              <a:pPr/>
              <a:t>1/18/2019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29BE9-D93D-4A60-A7FD-95B0878A2EA3}" type="datetime1">
              <a:rPr lang="en-US" smtClean="0"/>
              <a:pPr/>
              <a:t>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6751D-4BB1-4373-8305-C166D97984A0}" type="datetime1">
              <a:rPr lang="en-US" smtClean="0"/>
              <a:pPr/>
              <a:t>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DFAF8-1F7C-4028-B425-D365A88C5DF9}" type="datetime1">
              <a:rPr lang="en-US" smtClean="0"/>
              <a:pPr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  <p:sldLayoutId id="2147483665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youtube.com/watch?v=BZvsrOciU_Q" TargetMode="External"/><Relationship Id="rId4" Type="http://schemas.openxmlformats.org/officeDocument/2006/relationships/hyperlink" Target="http://www.thetenthwatch.com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gif"/><Relationship Id="rId4" Type="http://schemas.openxmlformats.org/officeDocument/2006/relationships/image" Target="../media/image88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01C5B-B0F3-4B5D-A883-B17394C3FB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631574-98EC-45C2-96E8-7D9BBB54F7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0BD6E1-22B2-41F5-9866-CEC4C58EE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22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/>
          <a:p>
            <a:fld id="{7B843183-8CCD-4919-9563-73A270F16CF0}" type="slidenum">
              <a:rPr lang="en-US"/>
              <a:pPr/>
              <a:t>10</a:t>
            </a:fld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335" y="1204439"/>
            <a:ext cx="9077720" cy="9906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pPr algn="ctr"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	Stronger intermolecular forces = greater surface tension.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447869" y="-5292"/>
            <a:ext cx="8229600" cy="1143000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Surface Tension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1480C-DF9E-4F41-9C07-99285C347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152" y="2596092"/>
            <a:ext cx="6897696" cy="310335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447869" y="-5292"/>
            <a:ext cx="8229600" cy="1143000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Surface Tension</a:t>
            </a:r>
          </a:p>
        </p:txBody>
      </p:sp>
      <p:pic>
        <p:nvPicPr>
          <p:cNvPr id="328708" name="Picture 4" descr="http://38.media.tumblr.com/4bc8539df46cec11f5947914fb224c73/tumblr_noyweq7iyl1t0194go1_50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3300" y="1274474"/>
            <a:ext cx="4572000" cy="257175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64146" y="879476"/>
            <a:ext cx="55903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propylene glycol mixed with water (+Food coloring)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92383" y="6396335"/>
            <a:ext cx="6317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Differences in surface tension dictate mixing.</a:t>
            </a:r>
          </a:p>
        </p:txBody>
      </p:sp>
      <p:pic>
        <p:nvPicPr>
          <p:cNvPr id="328706" name="Picture 2" descr="http://31.media.tumblr.com/608ae7e0da4d78254db0f15ba4d26c1f/tumblr_noyweq7iyl1t0194go2_50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3300" y="3610840"/>
            <a:ext cx="4572000" cy="2571751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1930417"/>
            <a:ext cx="2298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Manu </a:t>
            </a:r>
            <a:r>
              <a:rPr lang="en-US" dirty="0" err="1"/>
              <a:t>Prakash</a:t>
            </a:r>
            <a:r>
              <a:rPr lang="en-US" dirty="0"/>
              <a:t> and coworkers at </a:t>
            </a:r>
          </a:p>
          <a:p>
            <a:r>
              <a:rPr lang="en-US" dirty="0"/>
              <a:t>Stanford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869" y="590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Properties of liquids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151" y="1133650"/>
            <a:ext cx="7819053" cy="5485514"/>
          </a:xfrm>
        </p:spPr>
        <p:txBody>
          <a:bodyPr>
            <a:normAutofit/>
          </a:bodyPr>
          <a:lstStyle/>
          <a:p>
            <a:r>
              <a:rPr lang="en-US" dirty="0"/>
              <a:t>Boiling point</a:t>
            </a:r>
          </a:p>
          <a:p>
            <a:r>
              <a:rPr lang="en-US" dirty="0"/>
              <a:t>Surface Tension</a:t>
            </a:r>
          </a:p>
          <a:p>
            <a:pPr lvl="1"/>
            <a:r>
              <a:rPr lang="en-US" dirty="0"/>
              <a:t>intermolecular forces at liquid-air interface</a:t>
            </a:r>
          </a:p>
          <a:p>
            <a:pPr lvl="1">
              <a:buNone/>
            </a:pPr>
            <a:endParaRPr lang="en-US" dirty="0"/>
          </a:p>
          <a:p>
            <a:r>
              <a:rPr lang="en-US" dirty="0"/>
              <a:t>Capillary Action</a:t>
            </a:r>
          </a:p>
          <a:p>
            <a:pPr lvl="1"/>
            <a:r>
              <a:rPr lang="en-US" dirty="0"/>
              <a:t>competition between intermolecular forces</a:t>
            </a:r>
          </a:p>
          <a:p>
            <a:pPr lvl="1"/>
            <a:endParaRPr lang="en-US" dirty="0"/>
          </a:p>
          <a:p>
            <a:r>
              <a:rPr lang="en-US" dirty="0"/>
              <a:t>Viscosity</a:t>
            </a:r>
          </a:p>
          <a:p>
            <a:pPr lvl="1"/>
            <a:r>
              <a:rPr lang="en-US" dirty="0"/>
              <a:t>strength of intermolecular forces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9EEAB5A-BD34-44ED-BF27-A3BBD2F8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8515" y="1148903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C00AE97-255F-450F-BB00-C8A455D8C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1521" y="1814423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7986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65726" y="1552"/>
            <a:ext cx="7793037" cy="1143000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Capillary Action</a:t>
            </a:r>
            <a:endParaRPr kumimoji="0" lang="en-US" alt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9758" y="945508"/>
            <a:ext cx="74551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33FF"/>
                </a:solidFill>
              </a:rPr>
              <a:t>Capillary  action</a:t>
            </a:r>
            <a:r>
              <a:rPr lang="en-US" sz="2000" dirty="0">
                <a:solidFill>
                  <a:srgbClr val="3333FF"/>
                </a:solidFill>
              </a:rPr>
              <a:t> (sometimes </a:t>
            </a:r>
            <a:r>
              <a:rPr lang="en-US" sz="2000" b="1" dirty="0">
                <a:solidFill>
                  <a:srgbClr val="3333FF"/>
                </a:solidFill>
              </a:rPr>
              <a:t>capillarity</a:t>
            </a:r>
            <a:r>
              <a:rPr lang="en-US" sz="2000" dirty="0">
                <a:solidFill>
                  <a:srgbClr val="3333FF"/>
                </a:solidFill>
              </a:rPr>
              <a:t>, </a:t>
            </a:r>
            <a:r>
              <a:rPr lang="en-US" sz="2000" b="1" dirty="0">
                <a:solidFill>
                  <a:srgbClr val="3333FF"/>
                </a:solidFill>
              </a:rPr>
              <a:t>capillary motion</a:t>
            </a:r>
            <a:r>
              <a:rPr lang="en-US" sz="2000" dirty="0">
                <a:solidFill>
                  <a:srgbClr val="3333FF"/>
                </a:solidFill>
              </a:rPr>
              <a:t>, or </a:t>
            </a:r>
            <a:r>
              <a:rPr lang="en-US" sz="2000" b="1" dirty="0">
                <a:solidFill>
                  <a:srgbClr val="3333FF"/>
                </a:solidFill>
              </a:rPr>
              <a:t>wicking</a:t>
            </a:r>
            <a:r>
              <a:rPr lang="en-US" sz="2000" dirty="0">
                <a:solidFill>
                  <a:srgbClr val="3333FF"/>
                </a:solidFill>
              </a:rPr>
              <a:t>)</a:t>
            </a:r>
            <a:r>
              <a:rPr lang="en-US" sz="2000" dirty="0"/>
              <a:t> is the ability of a liquid to flow in narrow spaces without the assistance of, and in opposition to, external forces like gravity. </a:t>
            </a:r>
          </a:p>
        </p:txBody>
      </p:sp>
      <p:pic>
        <p:nvPicPr>
          <p:cNvPr id="408578" name="Picture 2" descr="http://media.tumblr.com/b202c0dad53ea4e3a857436b099d3769/tumblr_inline_mnolnhBGA71qz4rg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6742" y="2301999"/>
            <a:ext cx="2512980" cy="1678671"/>
          </a:xfrm>
          <a:prstGeom prst="rect">
            <a:avLst/>
          </a:prstGeom>
          <a:noFill/>
        </p:spPr>
      </p:pic>
      <p:pic>
        <p:nvPicPr>
          <p:cNvPr id="408580" name="Picture 4" descr="https://d28y5daoc1t3a7.cloudfront.net/64/59e2d516eb7b44d81f63fe73e32179/iphone-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674" y="4489709"/>
            <a:ext cx="2012883" cy="1341923"/>
          </a:xfrm>
          <a:prstGeom prst="rect">
            <a:avLst/>
          </a:prstGeom>
          <a:noFill/>
        </p:spPr>
      </p:pic>
      <p:pic>
        <p:nvPicPr>
          <p:cNvPr id="408582" name="Picture 6" descr="http://images.wisegeek.com/sponge-drawing-wa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141" y="4921810"/>
            <a:ext cx="2018780" cy="1330376"/>
          </a:xfrm>
          <a:prstGeom prst="rect">
            <a:avLst/>
          </a:prstGeom>
          <a:noFill/>
        </p:spPr>
      </p:pic>
      <p:pic>
        <p:nvPicPr>
          <p:cNvPr id="408584" name="Picture 8" descr="http://i.ytimg.com/vi/umUn8D6gEOg/hq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2137" y="4334118"/>
            <a:ext cx="3100809" cy="2325607"/>
          </a:xfrm>
          <a:prstGeom prst="rect">
            <a:avLst/>
          </a:prstGeom>
          <a:noFill/>
        </p:spPr>
      </p:pic>
      <p:pic>
        <p:nvPicPr>
          <p:cNvPr id="408588" name="Picture 12" descr="http://images.fineartamerica.com/images-medium-large/capillary-action-of-water-andrew-lambert-photograph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5918" y="2352934"/>
            <a:ext cx="2624948" cy="1910379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BA56F-B6DB-4034-851C-9425E04B48DB}" type="slidenum">
              <a:rPr lang="en-US"/>
              <a:pPr/>
              <a:t>14</a:t>
            </a:fld>
            <a:endParaRPr lang="en-US"/>
          </a:p>
        </p:txBody>
      </p:sp>
      <p:sp>
        <p:nvSpPr>
          <p:cNvPr id="221188" name="Rectangle 4"/>
          <p:cNvSpPr>
            <a:spLocks noGrp="1" noChangeArrowheads="1"/>
          </p:cNvSpPr>
          <p:nvPr>
            <p:ph type="title"/>
          </p:nvPr>
        </p:nvSpPr>
        <p:spPr>
          <a:xfrm>
            <a:off x="-541183" y="0"/>
            <a:ext cx="10198359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/>
              <a:t>Forces Involved in the Capillary Action</a:t>
            </a:r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71811" y="1220010"/>
            <a:ext cx="7772400" cy="2208990"/>
          </a:xfrm>
          <a:noFill/>
          <a:ln/>
        </p:spPr>
        <p:txBody>
          <a:bodyPr lIns="90488" tIns="44450" rIns="90488" bIns="44450">
            <a:normAutofit fontScale="85000" lnSpcReduction="10000"/>
          </a:bodyPr>
          <a:lstStyle/>
          <a:p>
            <a:r>
              <a:rPr lang="en-US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Cohesive</a:t>
            </a:r>
            <a:r>
              <a:rPr lang="en-US" altLang="en-US" dirty="0"/>
              <a:t> forces are the forces that hold liquids together (</a:t>
            </a:r>
            <a:r>
              <a:rPr lang="en-US" altLang="en-US" dirty="0">
                <a:solidFill>
                  <a:srgbClr val="FF0000"/>
                </a:solidFill>
              </a:rPr>
              <a:t>intermolecular forces</a:t>
            </a:r>
            <a:r>
              <a:rPr lang="en-US" altLang="en-US" dirty="0"/>
              <a:t>).</a:t>
            </a:r>
          </a:p>
          <a:p>
            <a:endParaRPr lang="en-US" altLang="en-US" sz="2100" dirty="0"/>
          </a:p>
          <a:p>
            <a:pPr>
              <a:spcBef>
                <a:spcPts val="1200"/>
              </a:spcBef>
            </a:pPr>
            <a:r>
              <a:rPr lang="en-US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Adhesive</a:t>
            </a:r>
            <a:r>
              <a:rPr lang="en-US" altLang="en-US" dirty="0"/>
              <a:t> forces are the forces between a liquid and another surface (</a:t>
            </a:r>
            <a:r>
              <a:rPr lang="en-US" altLang="en-US" dirty="0">
                <a:solidFill>
                  <a:srgbClr val="FF0000"/>
                </a:solidFill>
              </a:rPr>
              <a:t>intermolecular forces</a:t>
            </a:r>
            <a:r>
              <a:rPr lang="en-US" altLang="en-US" dirty="0"/>
              <a:t>).</a:t>
            </a:r>
          </a:p>
        </p:txBody>
      </p:sp>
      <p:sp>
        <p:nvSpPr>
          <p:cNvPr id="5" name="Text Box 35">
            <a:extLst>
              <a:ext uri="{FF2B5EF4-FFF2-40B4-BE49-F238E27FC236}">
                <a16:creationId xmlns:a16="http://schemas.microsoft.com/office/drawing/2014/main" id="{7F9F4436-2B94-4051-83F7-E3480E3C4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357" y="6330689"/>
            <a:ext cx="2727918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80000"/>
              <a:buFont typeface="Wingdings" pitchFamily="2" charset="2"/>
              <a:buChar char="l"/>
            </a:pPr>
            <a:r>
              <a:rPr lang="en-US" sz="2800" dirty="0"/>
              <a:t> Capillary fall.</a:t>
            </a:r>
            <a:endParaRPr lang="en-US" dirty="0"/>
          </a:p>
        </p:txBody>
      </p:sp>
      <p:sp>
        <p:nvSpPr>
          <p:cNvPr id="6" name="Text Box 35">
            <a:extLst>
              <a:ext uri="{FF2B5EF4-FFF2-40B4-BE49-F238E27FC236}">
                <a16:creationId xmlns:a16="http://schemas.microsoft.com/office/drawing/2014/main" id="{770A7723-5012-4809-ACC2-4632F53E1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558" y="6330689"/>
            <a:ext cx="2499061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4488" indent="-344488" algn="l" eaLnBrk="1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l"/>
            </a:pPr>
            <a:r>
              <a:rPr lang="en-US" sz="2800" dirty="0"/>
              <a:t>Capillary rise.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3AD9C2-B556-4B53-A1C3-DCDC721A7C41}"/>
              </a:ext>
            </a:extLst>
          </p:cNvPr>
          <p:cNvSpPr/>
          <p:nvPr/>
        </p:nvSpPr>
        <p:spPr>
          <a:xfrm>
            <a:off x="1012201" y="3466488"/>
            <a:ext cx="3313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Adhesive forces &gt; cohesive forces</a:t>
            </a:r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7CF125A-4587-4E4D-880D-CF5DC265F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6627" y="3778669"/>
            <a:ext cx="1628143" cy="255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BC1400A7-7FE6-4533-BD73-FF6870C10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7506" y="3797921"/>
            <a:ext cx="1552325" cy="261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95E68B-5E18-41E5-8561-5DDB1F8EFF4D}"/>
              </a:ext>
            </a:extLst>
          </p:cNvPr>
          <p:cNvSpPr/>
          <p:nvPr/>
        </p:nvSpPr>
        <p:spPr>
          <a:xfrm>
            <a:off x="4407060" y="3491102"/>
            <a:ext cx="3313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Adhesive forces &lt; cohesive forces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enisc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380874"/>
            <a:ext cx="2935727" cy="3841376"/>
          </a:xfrm>
          <a:prstGeom prst="rect">
            <a:avLst/>
          </a:prstGeom>
        </p:spPr>
      </p:pic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65726" y="1552"/>
            <a:ext cx="7793037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/>
              <a:t>Capillary Action</a:t>
            </a:r>
          </a:p>
        </p:txBody>
      </p:sp>
      <p:pic>
        <p:nvPicPr>
          <p:cNvPr id="6" name="Picture 5" descr="meniscu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2327942"/>
            <a:ext cx="5058576" cy="31043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7600" y="1574634"/>
            <a:ext cx="2362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Water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Concave meniscus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0800" y="1565942"/>
            <a:ext cx="2286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Mercury: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Convex meniscus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505200" y="1387101"/>
            <a:ext cx="2743200" cy="4038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096000" y="1413542"/>
            <a:ext cx="2743200" cy="4038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61319" y="5427693"/>
            <a:ext cx="3313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adhesive forces &gt; cohesive forces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809607" y="5748031"/>
            <a:ext cx="3313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adhesive forces &lt; cohesive forces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E633-E412-471E-B755-BECBDB00E988}" type="slidenum">
              <a:rPr lang="en-US" altLang="en-US" smtClean="0">
                <a:solidFill>
                  <a:srgbClr val="000000"/>
                </a:solidFill>
              </a:rPr>
              <a:pPr/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4" name="Picture 2" descr="http://web.mit.edu/nnf/education/wettability/capillaryri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416" y="1869224"/>
            <a:ext cx="4159402" cy="3119552"/>
          </a:xfrm>
          <a:prstGeom prst="rect">
            <a:avLst/>
          </a:prstGeom>
          <a:noFill/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65726" y="1552"/>
            <a:ext cx="7793037" cy="1143000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Capillary Action</a:t>
            </a:r>
            <a:endParaRPr kumimoji="0" lang="en-US" alt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79345" y="5424934"/>
            <a:ext cx="5924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Smaller diameter, higher the climb.</a:t>
            </a:r>
          </a:p>
          <a:p>
            <a:pPr algn="ctr"/>
            <a:r>
              <a:rPr lang="en-US" sz="2000" dirty="0"/>
              <a:t>Volume (gravity) vs. Surface area (adhesion)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B7ECFD-259E-4DE2-8EE0-C1364A9BB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787" y="2046560"/>
            <a:ext cx="2279675" cy="8255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ADEF4C-14C7-46D3-A21A-41E453C324D5}"/>
              </a:ext>
            </a:extLst>
          </p:cNvPr>
          <p:cNvSpPr/>
          <p:nvPr/>
        </p:nvSpPr>
        <p:spPr>
          <a:xfrm>
            <a:off x="5139192" y="2893081"/>
            <a:ext cx="41594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  = height of the liquid</a:t>
            </a:r>
          </a:p>
          <a:p>
            <a:r>
              <a:rPr lang="en-US" sz="2400" i="1" dirty="0"/>
              <a:t>T  </a:t>
            </a:r>
            <a:r>
              <a:rPr lang="en-US" sz="2400" dirty="0"/>
              <a:t>= surface tension</a:t>
            </a:r>
          </a:p>
          <a:p>
            <a:r>
              <a:rPr lang="el-GR" sz="2400" i="1" dirty="0"/>
              <a:t>Θ</a:t>
            </a:r>
            <a:r>
              <a:rPr lang="en-US" sz="2400" i="1" dirty="0"/>
              <a:t>  </a:t>
            </a:r>
            <a:r>
              <a:rPr lang="en-US" sz="2400" dirty="0"/>
              <a:t>= the contact angle</a:t>
            </a:r>
          </a:p>
          <a:p>
            <a:r>
              <a:rPr lang="en-US" sz="2400" i="1" dirty="0"/>
              <a:t>r   </a:t>
            </a:r>
            <a:r>
              <a:rPr lang="en-US" sz="2400" dirty="0"/>
              <a:t>= the radius</a:t>
            </a:r>
          </a:p>
          <a:p>
            <a:r>
              <a:rPr lang="el-GR" sz="2400" i="1" dirty="0"/>
              <a:t>ρ</a:t>
            </a:r>
            <a:r>
              <a:rPr lang="el-GR" sz="2400" dirty="0"/>
              <a:t> </a:t>
            </a:r>
            <a:r>
              <a:rPr lang="en-US" sz="2400" dirty="0"/>
              <a:t> = the density</a:t>
            </a:r>
          </a:p>
          <a:p>
            <a:r>
              <a:rPr lang="en-US" sz="2400" i="1" dirty="0"/>
              <a:t>g</a:t>
            </a:r>
            <a:r>
              <a:rPr lang="en-US" sz="2400" dirty="0"/>
              <a:t>  = gravity (9.8 m/s</a:t>
            </a:r>
            <a:r>
              <a:rPr lang="en-US" sz="2400" baseline="30000" dirty="0"/>
              <a:t>2</a:t>
            </a:r>
            <a:r>
              <a:rPr lang="en-US" sz="24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869" y="590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Properties of liquids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151" y="1133650"/>
            <a:ext cx="7819053" cy="5485514"/>
          </a:xfrm>
        </p:spPr>
        <p:txBody>
          <a:bodyPr>
            <a:normAutofit/>
          </a:bodyPr>
          <a:lstStyle/>
          <a:p>
            <a:r>
              <a:rPr lang="en-US" dirty="0"/>
              <a:t>Boiling point</a:t>
            </a:r>
          </a:p>
          <a:p>
            <a:r>
              <a:rPr lang="en-US" dirty="0"/>
              <a:t>Surface Tension</a:t>
            </a:r>
          </a:p>
          <a:p>
            <a:pPr lvl="1"/>
            <a:r>
              <a:rPr lang="en-US" dirty="0"/>
              <a:t>intermolecular forces at liquid-air interface</a:t>
            </a:r>
          </a:p>
          <a:p>
            <a:pPr lvl="1">
              <a:buNone/>
            </a:pPr>
            <a:endParaRPr lang="en-US" dirty="0"/>
          </a:p>
          <a:p>
            <a:r>
              <a:rPr lang="en-US" dirty="0"/>
              <a:t>Capillary Action</a:t>
            </a:r>
          </a:p>
          <a:p>
            <a:pPr lvl="1"/>
            <a:r>
              <a:rPr lang="en-US" dirty="0"/>
              <a:t>competition between intermolecular forces</a:t>
            </a:r>
          </a:p>
          <a:p>
            <a:pPr lvl="1"/>
            <a:endParaRPr lang="en-US" dirty="0"/>
          </a:p>
          <a:p>
            <a:r>
              <a:rPr lang="en-US" dirty="0"/>
              <a:t>Viscosity</a:t>
            </a:r>
          </a:p>
          <a:p>
            <a:pPr lvl="1"/>
            <a:r>
              <a:rPr lang="en-US" dirty="0"/>
              <a:t>strength of intermolecular forces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9EEAB5A-BD34-44ED-BF27-A3BBD2F8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8515" y="1148903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C00AE97-255F-450F-BB00-C8A455D8C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1521" y="1814423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07923B1-54C5-4A90-AC69-C21F14A08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1521" y="3429000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6361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5292"/>
            <a:ext cx="8229600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/>
              <a:t>Viscosity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05870" y="995238"/>
            <a:ext cx="8305800" cy="3455464"/>
          </a:xfrm>
          <a:noFill/>
          <a:ln/>
        </p:spPr>
        <p:txBody>
          <a:bodyPr lIns="90488" tIns="44450" rIns="90488" bIns="44450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Viscosity</a:t>
            </a:r>
            <a:r>
              <a:rPr lang="en-US" altLang="en-US" sz="2400" dirty="0"/>
              <a:t> is the resistance of a liquid</a:t>
            </a:r>
            <a:r>
              <a:rPr lang="en-US" altLang="en-US" sz="2400" dirty="0">
                <a:solidFill>
                  <a:schemeClr val="tx2"/>
                </a:solidFill>
              </a:rPr>
              <a:t> </a:t>
            </a:r>
            <a:r>
              <a:rPr lang="en-US" altLang="en-US" sz="2400" dirty="0"/>
              <a:t>to flow.</a:t>
            </a:r>
          </a:p>
          <a:p>
            <a:pPr lvl="2">
              <a:lnSpc>
                <a:spcPct val="90000"/>
              </a:lnSpc>
              <a:spcBef>
                <a:spcPts val="1200"/>
              </a:spcBef>
            </a:pPr>
            <a:r>
              <a:rPr lang="en-US" altLang="en-US" sz="2000" dirty="0"/>
              <a:t>water is less viscous than syrup or honey.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dirty="0" err="1"/>
              <a:t>Tthe</a:t>
            </a:r>
            <a:r>
              <a:rPr lang="en-US" sz="2400" dirty="0"/>
              <a:t> ease with which molecules can move past each other.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en-US" sz="2400" dirty="0"/>
              <a:t>Decreases with increasing temperature.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en-US" sz="2400" dirty="0"/>
              <a:t>Viscosity depends on intermolecular forces and on the shape of molecules.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altLang="en-US" sz="2400" dirty="0"/>
              <a:t>Liquids with small spherical molecules are less viscous than liquids with long molecules that can become entangled and have high surface area.</a:t>
            </a:r>
          </a:p>
          <a:p>
            <a:pPr lvl="1">
              <a:lnSpc>
                <a:spcPct val="90000"/>
              </a:lnSpc>
            </a:pPr>
            <a:endParaRPr lang="en-US" altLang="en-US" sz="2000" dirty="0"/>
          </a:p>
        </p:txBody>
      </p:sp>
      <p:pic>
        <p:nvPicPr>
          <p:cNvPr id="7" name="Picture 12" descr="11_T04"/>
          <p:cNvPicPr>
            <a:picLocks noChangeAspect="1" noChangeArrowheads="1"/>
          </p:cNvPicPr>
          <p:nvPr/>
        </p:nvPicPr>
        <p:blipFill>
          <a:blip r:embed="rId2" cstate="print"/>
          <a:srcRect t="20450" b="8804"/>
          <a:stretch>
            <a:fillRect/>
          </a:stretch>
        </p:blipFill>
        <p:spPr>
          <a:xfrm>
            <a:off x="1319759" y="4362153"/>
            <a:ext cx="6479082" cy="145081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4006"/>
            <a:ext cx="77724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Viscosity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5840" y="5210717"/>
            <a:ext cx="38989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Strong intermolecular forces </a:t>
            </a:r>
          </a:p>
          <a:p>
            <a:pPr algn="ctr"/>
            <a:r>
              <a:rPr lang="en-US" sz="2400" dirty="0"/>
              <a:t>= higher viscosity</a:t>
            </a:r>
          </a:p>
        </p:txBody>
      </p:sp>
      <p:pic>
        <p:nvPicPr>
          <p:cNvPr id="352258" name="Picture 2" descr="http://www.synlube.com/Viscosity/ColdFlow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170" y="1827333"/>
            <a:ext cx="3998093" cy="319608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-11575" y="998846"/>
            <a:ext cx="1300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3333FF"/>
                </a:solidFill>
              </a:rPr>
              <a:t>Low Viscosity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96558" y="1023923"/>
            <a:ext cx="1300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High Viscosity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8EC1B-2BB6-46B0-ADD6-31EF86F6F77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5746E0-59AC-444A-9637-49454F7FB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331" y="956355"/>
            <a:ext cx="3998093" cy="2604698"/>
          </a:xfrm>
          <a:prstGeom prst="rect">
            <a:avLst/>
          </a:prstGeom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6596" y="3849888"/>
            <a:ext cx="4331564" cy="240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BB6FFF-78EC-4B8D-8620-41AAB42DB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370068"/>
            <a:ext cx="8324850" cy="31051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2" name="Group 9"/>
          <p:cNvGrpSpPr/>
          <p:nvPr/>
        </p:nvGrpSpPr>
        <p:grpSpPr>
          <a:xfrm>
            <a:off x="1632551" y="561502"/>
            <a:ext cx="1215424" cy="720437"/>
            <a:chOff x="1659081" y="588818"/>
            <a:chExt cx="1084119" cy="720437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1683327" y="602673"/>
              <a:ext cx="1059873" cy="70658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1659081" y="588818"/>
              <a:ext cx="1059873" cy="70658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6667925" y="3439274"/>
            <a:ext cx="270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5 days down, 39 to go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6949BD13-6874-44C0-958D-127988A40957}"/>
              </a:ext>
            </a:extLst>
          </p:cNvPr>
          <p:cNvGrpSpPr/>
          <p:nvPr/>
        </p:nvGrpSpPr>
        <p:grpSpPr>
          <a:xfrm>
            <a:off x="3954240" y="535165"/>
            <a:ext cx="1215424" cy="720437"/>
            <a:chOff x="1659081" y="588818"/>
            <a:chExt cx="1084119" cy="72043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AA1EB2-3622-4FF5-87B6-D1BE152D6F09}"/>
                </a:ext>
              </a:extLst>
            </p:cNvPr>
            <p:cNvCxnSpPr/>
            <p:nvPr/>
          </p:nvCxnSpPr>
          <p:spPr>
            <a:xfrm>
              <a:off x="1683327" y="602673"/>
              <a:ext cx="1059873" cy="70658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932079C-C747-4B2C-B99A-C817C76F372F}"/>
                </a:ext>
              </a:extLst>
            </p:cNvPr>
            <p:cNvCxnSpPr/>
            <p:nvPr/>
          </p:nvCxnSpPr>
          <p:spPr>
            <a:xfrm flipH="1">
              <a:off x="1659081" y="588818"/>
              <a:ext cx="1059873" cy="70658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9">
            <a:extLst>
              <a:ext uri="{FF2B5EF4-FFF2-40B4-BE49-F238E27FC236}">
                <a16:creationId xmlns:a16="http://schemas.microsoft.com/office/drawing/2014/main" id="{F1B1A8F3-6658-42B8-851F-9876B9A8514D}"/>
              </a:ext>
            </a:extLst>
          </p:cNvPr>
          <p:cNvGrpSpPr/>
          <p:nvPr/>
        </p:nvGrpSpPr>
        <p:grpSpPr>
          <a:xfrm>
            <a:off x="6275929" y="565083"/>
            <a:ext cx="1215424" cy="720437"/>
            <a:chOff x="1659081" y="588818"/>
            <a:chExt cx="1084119" cy="72043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1D65F97-E092-4C80-9938-9D066EA7231A}"/>
                </a:ext>
              </a:extLst>
            </p:cNvPr>
            <p:cNvCxnSpPr/>
            <p:nvPr/>
          </p:nvCxnSpPr>
          <p:spPr>
            <a:xfrm>
              <a:off x="1683327" y="602673"/>
              <a:ext cx="1059873" cy="70658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EA3786A-2117-4C6E-90E0-0E647E630A7E}"/>
                </a:ext>
              </a:extLst>
            </p:cNvPr>
            <p:cNvCxnSpPr/>
            <p:nvPr/>
          </p:nvCxnSpPr>
          <p:spPr>
            <a:xfrm flipH="1">
              <a:off x="1659081" y="588818"/>
              <a:ext cx="1059873" cy="70658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7586B704-E11A-4E31-B3A1-9699FE464EDD}"/>
              </a:ext>
            </a:extLst>
          </p:cNvPr>
          <p:cNvGrpSpPr/>
          <p:nvPr/>
        </p:nvGrpSpPr>
        <p:grpSpPr>
          <a:xfrm>
            <a:off x="1632551" y="1271665"/>
            <a:ext cx="1215424" cy="720437"/>
            <a:chOff x="1659081" y="588818"/>
            <a:chExt cx="1084119" cy="72043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4A3907-563C-4E4C-BB1A-84A4BB531098}"/>
                </a:ext>
              </a:extLst>
            </p:cNvPr>
            <p:cNvCxnSpPr/>
            <p:nvPr/>
          </p:nvCxnSpPr>
          <p:spPr>
            <a:xfrm>
              <a:off x="1683327" y="602673"/>
              <a:ext cx="1059873" cy="70658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EAE8B87-471F-44A6-8B29-DE6B35097040}"/>
                </a:ext>
              </a:extLst>
            </p:cNvPr>
            <p:cNvCxnSpPr/>
            <p:nvPr/>
          </p:nvCxnSpPr>
          <p:spPr>
            <a:xfrm flipH="1">
              <a:off x="1659081" y="588818"/>
              <a:ext cx="1059873" cy="70658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7AFC917-3392-4D5B-ADC5-EA029966143D}"/>
              </a:ext>
            </a:extLst>
          </p:cNvPr>
          <p:cNvSpPr txBox="1"/>
          <p:nvPr/>
        </p:nvSpPr>
        <p:spPr>
          <a:xfrm>
            <a:off x="317844" y="4228510"/>
            <a:ext cx="8546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Homework for Chapter 7 due Friday 1/25</a:t>
            </a:r>
          </a:p>
        </p:txBody>
      </p:sp>
      <p:grpSp>
        <p:nvGrpSpPr>
          <p:cNvPr id="20" name="Group 24">
            <a:extLst>
              <a:ext uri="{FF2B5EF4-FFF2-40B4-BE49-F238E27FC236}">
                <a16:creationId xmlns:a16="http://schemas.microsoft.com/office/drawing/2014/main" id="{17F72027-079F-40CA-9D7E-63F8B55F1580}"/>
              </a:ext>
            </a:extLst>
          </p:cNvPr>
          <p:cNvGrpSpPr/>
          <p:nvPr/>
        </p:nvGrpSpPr>
        <p:grpSpPr>
          <a:xfrm>
            <a:off x="6653959" y="2010460"/>
            <a:ext cx="2490041" cy="1428814"/>
            <a:chOff x="6784585" y="1062950"/>
            <a:chExt cx="2490041" cy="1428814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BEA3334-FB23-441C-B414-BE3E09EAD7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84585" y="1062950"/>
              <a:ext cx="837394" cy="782483"/>
            </a:xfrm>
            <a:prstGeom prst="straightConnector1">
              <a:avLst/>
            </a:prstGeom>
            <a:ln w="3810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E186A66-F126-4FF1-8263-4C34DAC24647}"/>
                </a:ext>
              </a:extLst>
            </p:cNvPr>
            <p:cNvSpPr txBox="1"/>
            <p:nvPr/>
          </p:nvSpPr>
          <p:spPr>
            <a:xfrm>
              <a:off x="7404884" y="1845433"/>
              <a:ext cx="186974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8000"/>
                  </a:solidFill>
                </a:rPr>
                <a:t>HW for CH 7</a:t>
              </a:r>
            </a:p>
            <a:p>
              <a:pPr algn="ctr"/>
              <a:r>
                <a:rPr lang="en-US" dirty="0">
                  <a:solidFill>
                    <a:srgbClr val="008000"/>
                  </a:solidFill>
                </a:rPr>
                <a:t>Due at 11:59 pm</a:t>
              </a:r>
            </a:p>
          </p:txBody>
        </p:sp>
      </p:grpSp>
      <p:grpSp>
        <p:nvGrpSpPr>
          <p:cNvPr id="23" name="Group 9">
            <a:extLst>
              <a:ext uri="{FF2B5EF4-FFF2-40B4-BE49-F238E27FC236}">
                <a16:creationId xmlns:a16="http://schemas.microsoft.com/office/drawing/2014/main" id="{B425F155-1CD7-4051-A044-4292D57D89B2}"/>
              </a:ext>
            </a:extLst>
          </p:cNvPr>
          <p:cNvGrpSpPr/>
          <p:nvPr/>
        </p:nvGrpSpPr>
        <p:grpSpPr>
          <a:xfrm>
            <a:off x="3964288" y="1277812"/>
            <a:ext cx="1215424" cy="720437"/>
            <a:chOff x="1659081" y="588818"/>
            <a:chExt cx="1084119" cy="72043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DC7E443-BD0E-4E74-8850-39ECB6DD7310}"/>
                </a:ext>
              </a:extLst>
            </p:cNvPr>
            <p:cNvCxnSpPr/>
            <p:nvPr/>
          </p:nvCxnSpPr>
          <p:spPr>
            <a:xfrm>
              <a:off x="1683327" y="602673"/>
              <a:ext cx="1059873" cy="70658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0481CEE-EDCE-4DC0-AFA4-18F7EC669345}"/>
                </a:ext>
              </a:extLst>
            </p:cNvPr>
            <p:cNvCxnSpPr/>
            <p:nvPr/>
          </p:nvCxnSpPr>
          <p:spPr>
            <a:xfrm flipH="1">
              <a:off x="1659081" y="588818"/>
              <a:ext cx="1059873" cy="70658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3CDF8A4-595D-4B3D-A78B-ED8C0F31B12D}"/>
              </a:ext>
            </a:extLst>
          </p:cNvPr>
          <p:cNvSpPr/>
          <p:nvPr/>
        </p:nvSpPr>
        <p:spPr>
          <a:xfrm>
            <a:off x="2930836" y="3647851"/>
            <a:ext cx="3274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 Class on Monday!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31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10" name="Picture 2" descr="http://upload.wikimedia.org/wikipedia/commons/thumb/9/99/University_of_Queensland_Pitch_drop_experiment-white_bg.jpg/640px-University_of_Queensland_Pitch_drop_experiment-white_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478" y="868136"/>
            <a:ext cx="2442271" cy="3674488"/>
          </a:xfrm>
          <a:prstGeom prst="rect">
            <a:avLst/>
          </a:prstGeom>
          <a:noFill/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57200" y="-5292"/>
            <a:ext cx="8229600" cy="1143000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Viscosity</a:t>
            </a:r>
            <a:endParaRPr kumimoji="0" lang="en-US" alt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2034" y="995421"/>
            <a:ext cx="3414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Pitch Drop “Experiment”</a:t>
            </a:r>
          </a:p>
        </p:txBody>
      </p:sp>
      <p:sp>
        <p:nvSpPr>
          <p:cNvPr id="9" name="Rectangle 8"/>
          <p:cNvSpPr/>
          <p:nvPr/>
        </p:nvSpPr>
        <p:spPr>
          <a:xfrm>
            <a:off x="348363" y="4547010"/>
            <a:ext cx="40409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Started in 1927 </a:t>
            </a:r>
          </a:p>
          <a:p>
            <a:pPr algn="ctr"/>
            <a:r>
              <a:rPr lang="en-US" sz="2000" dirty="0"/>
              <a:t>by Professor Thomas Parnell</a:t>
            </a:r>
          </a:p>
          <a:p>
            <a:pPr algn="ctr"/>
            <a:r>
              <a:rPr lang="en-US" sz="2000" dirty="0"/>
              <a:t>University of Queensland in Australia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6077" y="4471257"/>
            <a:ext cx="36056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Worlds longest experiment</a:t>
            </a:r>
          </a:p>
          <a:p>
            <a:r>
              <a:rPr lang="en-US" sz="2400" dirty="0">
                <a:solidFill>
                  <a:srgbClr val="FF0000"/>
                </a:solidFill>
              </a:rPr>
              <a:t>9</a:t>
            </a:r>
            <a:r>
              <a:rPr lang="en-US" sz="2400" baseline="30000" dirty="0">
                <a:solidFill>
                  <a:srgbClr val="FF0000"/>
                </a:solidFill>
              </a:rPr>
              <a:t>th</a:t>
            </a:r>
            <a:r>
              <a:rPr lang="en-US" sz="2400" dirty="0">
                <a:solidFill>
                  <a:srgbClr val="FF0000"/>
                </a:solidFill>
              </a:rPr>
              <a:t> drop fell April 17</a:t>
            </a:r>
            <a:r>
              <a:rPr lang="en-US" sz="2400" baseline="30000" dirty="0">
                <a:solidFill>
                  <a:srgbClr val="FF0000"/>
                </a:solidFill>
              </a:rPr>
              <a:t>th</a:t>
            </a:r>
            <a:r>
              <a:rPr lang="en-US" sz="2400" dirty="0">
                <a:solidFill>
                  <a:srgbClr val="FF0000"/>
                </a:solidFill>
              </a:rPr>
              <a:t>, 2014</a:t>
            </a:r>
          </a:p>
        </p:txBody>
      </p:sp>
      <p:pic>
        <p:nvPicPr>
          <p:cNvPr id="3758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6625" y="1584598"/>
            <a:ext cx="3700525" cy="286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870408" y="6424870"/>
            <a:ext cx="337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http://www.thetenthwatch.com/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788288" y="5976362"/>
            <a:ext cx="5457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https://www.youtube.com/watch?v=BZvsrOciU_Q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4838EC1B-2BB6-46B0-ADD6-31EF86F6F77D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869" y="590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Properties of liquids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151" y="1133650"/>
            <a:ext cx="7819053" cy="537633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Boiling point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Surface Tension</a:t>
            </a:r>
          </a:p>
          <a:p>
            <a:pPr lvl="1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Capillary Action</a:t>
            </a:r>
          </a:p>
          <a:p>
            <a:pPr lvl="1"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Viscosity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9EEAB5A-BD34-44ED-BF27-A3BBD2F8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8515" y="1148903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C00AE97-255F-450F-BB00-C8A455D8C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8817" y="2394936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07923B1-54C5-4A90-AC69-C21F14A08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1521" y="3659666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185E814-291B-4CE2-9DBD-96E8F11EC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2918" y="4948386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2AD4C40-F7AF-4C6E-A018-4735B391DEAF}"/>
              </a:ext>
            </a:extLst>
          </p:cNvPr>
          <p:cNvSpPr/>
          <p:nvPr/>
        </p:nvSpPr>
        <p:spPr>
          <a:xfrm>
            <a:off x="1341207" y="1763877"/>
            <a:ext cx="64594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Strong intermolecular forces = higher boiling point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6DA7B7-A5A1-44C5-89A5-0523149C26C4}"/>
              </a:ext>
            </a:extLst>
          </p:cNvPr>
          <p:cNvSpPr/>
          <p:nvPr/>
        </p:nvSpPr>
        <p:spPr>
          <a:xfrm>
            <a:off x="1163782" y="2975094"/>
            <a:ext cx="6800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Strong intermolecular forces = higher surface tension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C9195-F267-42F4-AB12-651D4ABA532A}"/>
              </a:ext>
            </a:extLst>
          </p:cNvPr>
          <p:cNvSpPr/>
          <p:nvPr/>
        </p:nvSpPr>
        <p:spPr>
          <a:xfrm>
            <a:off x="300723" y="4404833"/>
            <a:ext cx="8515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Competition between cohesive and adhesive intermolecular forces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144C3E-B829-4025-A355-14CDC3A84B69}"/>
              </a:ext>
            </a:extLst>
          </p:cNvPr>
          <p:cNvSpPr/>
          <p:nvPr/>
        </p:nvSpPr>
        <p:spPr>
          <a:xfrm>
            <a:off x="1595611" y="5528256"/>
            <a:ext cx="5945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Strong intermolecular forces = higher viscosity</a:t>
            </a:r>
          </a:p>
        </p:txBody>
      </p:sp>
    </p:spTree>
    <p:extLst>
      <p:ext uri="{BB962C8B-B14F-4D97-AF65-F5344CB8AC3E}">
        <p14:creationId xmlns:p14="http://schemas.microsoft.com/office/powerpoint/2010/main" val="341543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468EA6-39B7-484D-8D00-13D11A345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37" y="190500"/>
            <a:ext cx="7096125" cy="6477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D242532-95AD-449C-A86B-0A6D6AF22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7374" y="5440838"/>
            <a:ext cx="245515" cy="24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4BC326-7018-4328-90F1-C03E4D6A0FFA}"/>
              </a:ext>
            </a:extLst>
          </p:cNvPr>
          <p:cNvSpPr/>
          <p:nvPr/>
        </p:nvSpPr>
        <p:spPr>
          <a:xfrm>
            <a:off x="1154878" y="5676290"/>
            <a:ext cx="1759171" cy="26377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7B4986B-1961-4534-8FB5-AA7F739EF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4163" y="5181511"/>
            <a:ext cx="245515" cy="24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9615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7" name="Rectangle 23"/>
          <p:cNvSpPr>
            <a:spLocks noGrp="1" noChangeArrowheads="1"/>
          </p:cNvSpPr>
          <p:nvPr>
            <p:ph type="title"/>
          </p:nvPr>
        </p:nvSpPr>
        <p:spPr>
          <a:xfrm>
            <a:off x="457200" y="315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STATES OF MATTER</a:t>
            </a:r>
          </a:p>
        </p:txBody>
      </p:sp>
      <p:pic>
        <p:nvPicPr>
          <p:cNvPr id="16386" name="Picture 2" descr="Protons and electrons in plasm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09803" y="1399173"/>
            <a:ext cx="1304925" cy="1158875"/>
          </a:xfrm>
          <a:noFill/>
          <a:ln/>
        </p:spPr>
      </p:pic>
      <p:pic>
        <p:nvPicPr>
          <p:cNvPr id="16400" name="Picture 16" descr="Microscopic view of a liquid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4603" y="1551573"/>
            <a:ext cx="990600" cy="990600"/>
          </a:xfrm>
          <a:prstGeom prst="rect">
            <a:avLst/>
          </a:prstGeom>
          <a:noFill/>
        </p:spPr>
      </p:pic>
      <p:pic>
        <p:nvPicPr>
          <p:cNvPr id="16401" name="Picture 17" descr="Microscopic view of a ga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9603" y="1551573"/>
            <a:ext cx="990600" cy="990600"/>
          </a:xfrm>
          <a:prstGeom prst="rect">
            <a:avLst/>
          </a:prstGeom>
          <a:noFill/>
        </p:spPr>
      </p:pic>
      <p:pic>
        <p:nvPicPr>
          <p:cNvPr id="16402" name="Picture 18" descr="Microscopic view of a solid.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9603" y="1551573"/>
            <a:ext cx="990600" cy="990600"/>
          </a:xfrm>
          <a:prstGeom prst="rect">
            <a:avLst/>
          </a:prstGeom>
          <a:noFill/>
        </p:spPr>
      </p:pic>
      <p:pic>
        <p:nvPicPr>
          <p:cNvPr id="16405" name="Picture 21" descr="matter_states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14003" y="2618373"/>
            <a:ext cx="4524375" cy="1495425"/>
          </a:xfrm>
          <a:prstGeom prst="rect">
            <a:avLst/>
          </a:prstGeom>
          <a:noFill/>
        </p:spPr>
      </p:pic>
      <p:pic>
        <p:nvPicPr>
          <p:cNvPr id="16406" name="Picture 22" descr="Addition of Energy changes stat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7203" y="2555236"/>
            <a:ext cx="7065963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1272428" y="4227315"/>
            <a:ext cx="1402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/>
              <a:t>CH 10.5-6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2970908" y="4240015"/>
            <a:ext cx="1402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/>
              <a:t>CH 10.1-2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5041900" y="4227315"/>
            <a:ext cx="764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/>
              <a:t>CH 9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6286500" y="4227315"/>
            <a:ext cx="18695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/>
              <a:t>Physics?</a:t>
            </a:r>
          </a:p>
          <a:p>
            <a:pPr algn="ctr"/>
            <a:r>
              <a:rPr lang="en-US" altLang="en-US" sz="2400" dirty="0"/>
              <a:t>The internet?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850900" y="488950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Phase Change (CH 10.3-4)</a:t>
            </a:r>
            <a:endParaRPr lang="en-US" sz="2400" b="1" dirty="0"/>
          </a:p>
          <a:p>
            <a:pPr marL="457200"/>
            <a:r>
              <a:rPr lang="en-US" sz="2400" dirty="0"/>
              <a:t>The transformation from one phase to another upon the </a:t>
            </a:r>
            <a:r>
              <a:rPr lang="en-US" sz="2400" dirty="0">
                <a:solidFill>
                  <a:srgbClr val="3333FF"/>
                </a:solidFill>
              </a:rPr>
              <a:t>addition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FF0000"/>
                </a:solidFill>
              </a:rPr>
              <a:t>release</a:t>
            </a:r>
            <a:r>
              <a:rPr lang="en-US" sz="2400" dirty="0"/>
              <a:t> of energy.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C08F-89FE-4DA4-A201-693429EC313C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12" name="Rectangle 23"/>
          <p:cNvSpPr txBox="1">
            <a:spLocks noChangeArrowheads="1"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Phase Changes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4900" y="1219200"/>
            <a:ext cx="3273929" cy="2482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nothingnerdy.wikispaces.com/file/view/changes_of_state.jpg/111547043/changes_of_sta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4475" y="4194991"/>
            <a:ext cx="2651125" cy="2204222"/>
          </a:xfrm>
          <a:prstGeom prst="rect">
            <a:avLst/>
          </a:prstGeom>
          <a:noFill/>
        </p:spPr>
      </p:pic>
      <p:pic>
        <p:nvPicPr>
          <p:cNvPr id="11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7588" y="1061312"/>
            <a:ext cx="3131814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250825" y="766037"/>
            <a:ext cx="831850" cy="5216525"/>
            <a:chOff x="4758" y="736"/>
            <a:chExt cx="524" cy="3286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4768" y="3576"/>
              <a:ext cx="500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Most</a:t>
              </a:r>
            </a:p>
            <a:p>
              <a:r>
                <a:rPr lang="en-US" sz="2000" dirty="0"/>
                <a:t>Order</a:t>
              </a:r>
            </a:p>
          </p:txBody>
        </p:sp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>
              <a:off x="4758" y="736"/>
              <a:ext cx="52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Least</a:t>
              </a:r>
            </a:p>
            <a:p>
              <a:r>
                <a:rPr lang="en-US" sz="2000" dirty="0"/>
                <a:t>Order</a:t>
              </a:r>
            </a:p>
          </p:txBody>
        </p:sp>
        <p:sp>
          <p:nvSpPr>
            <p:cNvPr id="16" name="Line 6"/>
            <p:cNvSpPr>
              <a:spLocks noChangeShapeType="1"/>
            </p:cNvSpPr>
            <p:nvPr/>
          </p:nvSpPr>
          <p:spPr bwMode="auto">
            <a:xfrm flipV="1">
              <a:off x="5024" y="1154"/>
              <a:ext cx="0" cy="24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C08F-89FE-4DA4-A201-693429EC313C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12" name="Rectangle 23"/>
          <p:cNvSpPr txBox="1">
            <a:spLocks noChangeArrowheads="1"/>
          </p:cNvSpPr>
          <p:nvPr/>
        </p:nvSpPr>
        <p:spPr>
          <a:xfrm>
            <a:off x="457200" y="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Phase Changes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03700" y="2285452"/>
            <a:ext cx="4775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Outline</a:t>
            </a:r>
          </a:p>
          <a:p>
            <a:pPr marL="742950" indent="-514350">
              <a:buFont typeface="+mj-lt"/>
              <a:buAutoNum type="arabicParenR"/>
            </a:pPr>
            <a:r>
              <a:rPr lang="en-US" sz="2800" dirty="0"/>
              <a:t> Liquid ↔ Gas</a:t>
            </a:r>
          </a:p>
          <a:p>
            <a:pPr marL="742950" indent="-514350">
              <a:buFont typeface="+mj-lt"/>
              <a:buAutoNum type="arabicParenR"/>
            </a:pPr>
            <a:endParaRPr lang="en-US" sz="2800" dirty="0"/>
          </a:p>
          <a:p>
            <a:pPr marL="742950" indent="-514350">
              <a:buFont typeface="+mj-lt"/>
              <a:buAutoNum type="arabicParenR"/>
            </a:pPr>
            <a:r>
              <a:rPr lang="en-US" sz="2800" dirty="0"/>
              <a:t> Solid ↔ Liquid</a:t>
            </a:r>
          </a:p>
          <a:p>
            <a:pPr marL="742950" indent="-514350">
              <a:buFont typeface="+mj-lt"/>
              <a:buAutoNum type="arabicParenR"/>
            </a:pPr>
            <a:endParaRPr lang="en-US" sz="2800" dirty="0"/>
          </a:p>
          <a:p>
            <a:pPr marL="742950" indent="-514350">
              <a:buFont typeface="+mj-lt"/>
              <a:buAutoNum type="arabicParenR"/>
            </a:pPr>
            <a:r>
              <a:rPr lang="en-US" sz="2800" dirty="0"/>
              <a:t> Solid ↔ Gas</a:t>
            </a:r>
            <a:endParaRPr lang="en-US" dirty="0"/>
          </a:p>
        </p:txBody>
      </p:sp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7588" y="1061312"/>
            <a:ext cx="3131814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250825" y="766037"/>
            <a:ext cx="831850" cy="5216525"/>
            <a:chOff x="4758" y="736"/>
            <a:chExt cx="524" cy="3286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4768" y="3576"/>
              <a:ext cx="500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Most</a:t>
              </a:r>
            </a:p>
            <a:p>
              <a:r>
                <a:rPr lang="en-US" sz="2000" dirty="0"/>
                <a:t>Order</a:t>
              </a:r>
            </a:p>
          </p:txBody>
        </p:sp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>
              <a:off x="4758" y="736"/>
              <a:ext cx="52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Least</a:t>
              </a:r>
            </a:p>
            <a:p>
              <a:r>
                <a:rPr lang="en-US" sz="2000" dirty="0"/>
                <a:t>Order</a:t>
              </a:r>
            </a:p>
          </p:txBody>
        </p:sp>
        <p:sp>
          <p:nvSpPr>
            <p:cNvPr id="16" name="Line 6"/>
            <p:cNvSpPr>
              <a:spLocks noChangeShapeType="1"/>
            </p:cNvSpPr>
            <p:nvPr/>
          </p:nvSpPr>
          <p:spPr bwMode="auto">
            <a:xfrm flipV="1">
              <a:off x="5024" y="1154"/>
              <a:ext cx="0" cy="24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Liquid ↔ Gas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444" y="3632550"/>
            <a:ext cx="3280328" cy="308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932625"/>
            <a:ext cx="505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Kinetic energy of molecules.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8547" y="2134567"/>
            <a:ext cx="1788879" cy="312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 rot="17134041">
            <a:off x="7691853" y="3961433"/>
            <a:ext cx="276225" cy="71438"/>
            <a:chOff x="600075" y="1443037"/>
            <a:chExt cx="276225" cy="71438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 rot="15218099">
            <a:off x="6735624" y="4184028"/>
            <a:ext cx="276225" cy="71438"/>
            <a:chOff x="600075" y="1443037"/>
            <a:chExt cx="276225" cy="71438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 rot="15218099">
            <a:off x="6940413" y="3879228"/>
            <a:ext cx="276225" cy="71438"/>
            <a:chOff x="600075" y="1443037"/>
            <a:chExt cx="276225" cy="71438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 rot="17134041">
            <a:off x="7218087" y="4034319"/>
            <a:ext cx="276225" cy="71438"/>
            <a:chOff x="600075" y="1443037"/>
            <a:chExt cx="276225" cy="71438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4" descr="http://mrgrant.ca/1_Content/Liquid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7869" y="1431236"/>
            <a:ext cx="1967948" cy="1967948"/>
          </a:xfrm>
          <a:prstGeom prst="rect">
            <a:avLst/>
          </a:prstGeom>
          <a:noFill/>
        </p:spPr>
      </p:pic>
      <p:cxnSp>
        <p:nvCxnSpPr>
          <p:cNvPr id="31" name="Straight Arrow Connector 30"/>
          <p:cNvCxnSpPr/>
          <p:nvPr/>
        </p:nvCxnSpPr>
        <p:spPr>
          <a:xfrm flipV="1">
            <a:off x="1769165" y="4492488"/>
            <a:ext cx="4770783" cy="1047887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20865520">
            <a:off x="3916018" y="4552122"/>
            <a:ext cx="182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“slow” molecules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2637183" y="4114800"/>
            <a:ext cx="5105400" cy="208059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rot="20221697">
            <a:off x="4227444" y="5191540"/>
            <a:ext cx="182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“fast” molecules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082747" y="5267740"/>
            <a:ext cx="2345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molecules are fast enough to escape intermolecular forces.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/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Liquid ↔ Gas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913" y="1208707"/>
            <a:ext cx="1737885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2717800" y="2961307"/>
            <a:ext cx="7874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4860" y="1249983"/>
            <a:ext cx="1788879" cy="312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5537200" y="2961307"/>
            <a:ext cx="7874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6900" y="433608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At time = 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92500" y="433608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At time &gt; 0</a:t>
            </a:r>
          </a:p>
        </p:txBody>
      </p:sp>
      <p:grpSp>
        <p:nvGrpSpPr>
          <p:cNvPr id="17" name="Group 16"/>
          <p:cNvGrpSpPr/>
          <p:nvPr/>
        </p:nvGrpSpPr>
        <p:grpSpPr>
          <a:xfrm rot="17134041">
            <a:off x="4710113" y="3275631"/>
            <a:ext cx="276225" cy="71438"/>
            <a:chOff x="600075" y="1443037"/>
            <a:chExt cx="276225" cy="71438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 rot="15218099">
            <a:off x="4071937" y="3299444"/>
            <a:ext cx="276225" cy="71438"/>
            <a:chOff x="600075" y="1443037"/>
            <a:chExt cx="276225" cy="71438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 rot="15218099">
            <a:off x="4276726" y="2994644"/>
            <a:ext cx="276225" cy="71438"/>
            <a:chOff x="600075" y="1443037"/>
            <a:chExt cx="276225" cy="71438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 rot="12613573">
            <a:off x="5038726" y="2780331"/>
            <a:ext cx="276225" cy="71438"/>
            <a:chOff x="600075" y="1443037"/>
            <a:chExt cx="276225" cy="71438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 rot="19337038">
            <a:off x="3957639" y="2527919"/>
            <a:ext cx="276225" cy="71438"/>
            <a:chOff x="600075" y="1443037"/>
            <a:chExt cx="276225" cy="71438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400800" y="433608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At time = ∞</a:t>
            </a:r>
          </a:p>
        </p:txBody>
      </p:sp>
      <p:grpSp>
        <p:nvGrpSpPr>
          <p:cNvPr id="31" name="Group 30"/>
          <p:cNvGrpSpPr/>
          <p:nvPr/>
        </p:nvGrpSpPr>
        <p:grpSpPr>
          <a:xfrm rot="17134041">
            <a:off x="4862513" y="3428031"/>
            <a:ext cx="276225" cy="71438"/>
            <a:chOff x="600075" y="1443037"/>
            <a:chExt cx="276225" cy="71438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9810" y="1275383"/>
            <a:ext cx="1788879" cy="312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Group 34"/>
          <p:cNvGrpSpPr/>
          <p:nvPr/>
        </p:nvGrpSpPr>
        <p:grpSpPr>
          <a:xfrm rot="17134041">
            <a:off x="7256462" y="3243881"/>
            <a:ext cx="276225" cy="71438"/>
            <a:chOff x="600075" y="1443037"/>
            <a:chExt cx="276225" cy="71438"/>
          </a:xfrm>
        </p:grpSpPr>
        <p:cxnSp>
          <p:nvCxnSpPr>
            <p:cNvPr id="36" name="Straight Arrow Connector 35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 rot="15218099">
            <a:off x="6864278" y="3312144"/>
            <a:ext cx="276225" cy="71438"/>
            <a:chOff x="600075" y="1443037"/>
            <a:chExt cx="276225" cy="71438"/>
          </a:xfrm>
        </p:grpSpPr>
        <p:cxnSp>
          <p:nvCxnSpPr>
            <p:cNvPr id="39" name="Straight Arrow Connector 38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 rot="15218099">
            <a:off x="7273925" y="2677144"/>
            <a:ext cx="276225" cy="71438"/>
            <a:chOff x="600075" y="1443037"/>
            <a:chExt cx="276225" cy="71438"/>
          </a:xfrm>
        </p:grpSpPr>
        <p:cxnSp>
          <p:nvCxnSpPr>
            <p:cNvPr id="42" name="Straight Arrow Connector 41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 rot="12613573">
            <a:off x="7813676" y="2805731"/>
            <a:ext cx="276225" cy="71438"/>
            <a:chOff x="600075" y="1443037"/>
            <a:chExt cx="276225" cy="71438"/>
          </a:xfrm>
        </p:grpSpPr>
        <p:cxnSp>
          <p:nvCxnSpPr>
            <p:cNvPr id="45" name="Straight Arrow Connector 44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 rot="19337038">
            <a:off x="6732589" y="2553319"/>
            <a:ext cx="276225" cy="71438"/>
            <a:chOff x="600075" y="1443037"/>
            <a:chExt cx="276225" cy="71438"/>
          </a:xfrm>
        </p:grpSpPr>
        <p:cxnSp>
          <p:nvCxnSpPr>
            <p:cNvPr id="48" name="Straight Arrow Connector 47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 rot="17134041">
            <a:off x="7770813" y="3326432"/>
            <a:ext cx="276225" cy="71438"/>
            <a:chOff x="600075" y="1443037"/>
            <a:chExt cx="276225" cy="71438"/>
          </a:xfrm>
        </p:grpSpPr>
        <p:cxnSp>
          <p:nvCxnSpPr>
            <p:cNvPr id="51" name="Straight Arrow Connector 50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 rot="4718430">
            <a:off x="7065408" y="3326432"/>
            <a:ext cx="276225" cy="71438"/>
            <a:chOff x="600075" y="1443037"/>
            <a:chExt cx="276225" cy="71438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 rot="4718430">
            <a:off x="6958012" y="2824782"/>
            <a:ext cx="276225" cy="71438"/>
            <a:chOff x="600075" y="1443037"/>
            <a:chExt cx="276225" cy="71438"/>
          </a:xfrm>
        </p:grpSpPr>
        <p:cxnSp>
          <p:nvCxnSpPr>
            <p:cNvPr id="57" name="Straight Arrow Connector 56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 rot="8130329">
            <a:off x="7561262" y="2354882"/>
            <a:ext cx="276225" cy="71438"/>
            <a:chOff x="600075" y="1443037"/>
            <a:chExt cx="276225" cy="71438"/>
          </a:xfrm>
        </p:grpSpPr>
        <p:cxnSp>
          <p:nvCxnSpPr>
            <p:cNvPr id="60" name="Straight Arrow Connector 59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 rot="6023412">
            <a:off x="7046912" y="2335830"/>
            <a:ext cx="276225" cy="71438"/>
            <a:chOff x="600075" y="1443037"/>
            <a:chExt cx="276225" cy="71438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 rot="3623157">
            <a:off x="6615112" y="2259630"/>
            <a:ext cx="276225" cy="71438"/>
            <a:chOff x="600075" y="1443037"/>
            <a:chExt cx="276225" cy="71438"/>
          </a:xfrm>
        </p:grpSpPr>
        <p:cxnSp>
          <p:nvCxnSpPr>
            <p:cNvPr id="66" name="Straight Arrow Connector 65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 rot="3623157">
            <a:off x="7516812" y="3262930"/>
            <a:ext cx="276225" cy="71438"/>
            <a:chOff x="600075" y="1443037"/>
            <a:chExt cx="276225" cy="71438"/>
          </a:xfrm>
        </p:grpSpPr>
        <p:cxnSp>
          <p:nvCxnSpPr>
            <p:cNvPr id="69" name="Straight Arrow Connector 68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 rot="17134041">
            <a:off x="7504113" y="2888282"/>
            <a:ext cx="276225" cy="71438"/>
            <a:chOff x="600075" y="1443037"/>
            <a:chExt cx="276225" cy="71438"/>
          </a:xfrm>
        </p:grpSpPr>
        <p:cxnSp>
          <p:nvCxnSpPr>
            <p:cNvPr id="72" name="Straight Arrow Connector 71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1202636" y="3667538"/>
            <a:ext cx="1003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Liquid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013175" y="5362492"/>
            <a:ext cx="308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 of molecules in =</a:t>
            </a:r>
          </a:p>
          <a:p>
            <a:r>
              <a:rPr lang="en-US" dirty="0"/>
              <a:t>	# of molecules out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317975" y="4884972"/>
            <a:ext cx="2165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At equilibrium!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961270" y="6033052"/>
            <a:ext cx="308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rate of </a:t>
            </a:r>
            <a:r>
              <a:rPr lang="en-US" dirty="0">
                <a:solidFill>
                  <a:srgbClr val="3333FF"/>
                </a:solidFill>
              </a:rPr>
              <a:t>evaporation </a:t>
            </a:r>
            <a:r>
              <a:rPr lang="en-US" dirty="0"/>
              <a:t>=</a:t>
            </a:r>
          </a:p>
          <a:p>
            <a:r>
              <a:rPr lang="en-US" dirty="0"/>
              <a:t>	 rate of </a:t>
            </a:r>
            <a:r>
              <a:rPr lang="en-US" dirty="0">
                <a:solidFill>
                  <a:srgbClr val="3333FF"/>
                </a:solidFill>
              </a:rPr>
              <a:t>condensation</a:t>
            </a:r>
          </a:p>
        </p:txBody>
      </p:sp>
      <p:grpSp>
        <p:nvGrpSpPr>
          <p:cNvPr id="80" name="Group 79"/>
          <p:cNvGrpSpPr/>
          <p:nvPr/>
        </p:nvGrpSpPr>
        <p:grpSpPr>
          <a:xfrm rot="4718430">
            <a:off x="6601583" y="3319805"/>
            <a:ext cx="276225" cy="71438"/>
            <a:chOff x="600075" y="1443037"/>
            <a:chExt cx="276225" cy="71438"/>
          </a:xfrm>
        </p:grpSpPr>
        <p:cxnSp>
          <p:nvCxnSpPr>
            <p:cNvPr id="81" name="Straight Arrow Connector 80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0" grpId="0"/>
      <p:bldP spid="76" grpId="0"/>
      <p:bldP spid="77" grpId="0"/>
      <p:bldP spid="7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445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Liquid ↔ Gas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299" y="2136851"/>
            <a:ext cx="3900488" cy="381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48951" y="1104973"/>
            <a:ext cx="367579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Molecular motion causes force.</a:t>
            </a:r>
          </a:p>
          <a:p>
            <a:pPr algn="ctr"/>
            <a:r>
              <a:rPr lang="en-US" dirty="0"/>
              <a:t>Force creates pressure.</a:t>
            </a:r>
          </a:p>
          <a:p>
            <a:pPr algn="ctr"/>
            <a:r>
              <a:rPr lang="en-US" dirty="0"/>
              <a:t>We can measure the pressure.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703444" y="2464904"/>
            <a:ext cx="1441174" cy="32997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146852" y="1987826"/>
            <a:ext cx="1162878" cy="46713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5"/>
          <p:cNvSpPr txBox="1">
            <a:spLocks noChangeArrowheads="1"/>
          </p:cNvSpPr>
          <p:nvPr/>
        </p:nvSpPr>
        <p:spPr>
          <a:xfrm>
            <a:off x="4437380" y="1003854"/>
            <a:ext cx="4703970" cy="5124993"/>
          </a:xfrm>
          <a:prstGeom prst="rect">
            <a:avLst/>
          </a:prstGeom>
          <a:noFill/>
          <a:ln/>
        </p:spPr>
        <p:txBody>
          <a:bodyPr wrap="square" lIns="90488" tIns="44450" rIns="90488" bIns="4445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Vapor pressure (VP)-</a:t>
            </a:r>
            <a:r>
              <a:rPr kumimoji="0" lang="en-US" altLang="en-US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dirty="0"/>
              <a:t>is the </a:t>
            </a:r>
            <a:r>
              <a:rPr lang="en-US" b="1" dirty="0"/>
              <a:t>pressure</a:t>
            </a:r>
            <a:r>
              <a:rPr lang="en-US" dirty="0"/>
              <a:t> exerted by a </a:t>
            </a:r>
            <a:r>
              <a:rPr lang="en-US" b="1" dirty="0"/>
              <a:t>vapor</a:t>
            </a:r>
            <a:r>
              <a:rPr lang="en-US" dirty="0"/>
              <a:t> in equilibrium with its condensed phases (solid or liquid) at a given temperature </a:t>
            </a:r>
            <a:r>
              <a:rPr lang="en-US" u="sng" dirty="0"/>
              <a:t>in a closed system</a:t>
            </a:r>
            <a:r>
              <a:rPr lang="en-US" dirty="0"/>
              <a:t>.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/>
              <a:t># of molecules in =</a:t>
            </a:r>
          </a:p>
          <a:p>
            <a:r>
              <a:rPr lang="en-US" dirty="0"/>
              <a:t>	# of molecules out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ts val="1200"/>
              </a:spcBef>
              <a:buFont typeface="Arial" pitchFamily="34" charset="0"/>
              <a:buChar char="•"/>
            </a:pPr>
            <a:endParaRPr lang="en-US" altLang="en-US" dirty="0"/>
          </a:p>
          <a:p>
            <a:pPr marL="342900" lvl="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en-US" dirty="0"/>
              <a:t>rate of </a:t>
            </a:r>
            <a:r>
              <a:rPr lang="en-US" altLang="en-US" dirty="0">
                <a:solidFill>
                  <a:srgbClr val="3333FF"/>
                </a:solidFill>
              </a:rPr>
              <a:t>evaporation</a:t>
            </a:r>
            <a:r>
              <a:rPr lang="en-US" altLang="en-US" dirty="0"/>
              <a:t> =</a:t>
            </a:r>
          </a:p>
          <a:p>
            <a:pPr marL="342900" lvl="0" indent="-342900"/>
            <a:r>
              <a:rPr lang="en-US" altLang="en-US" dirty="0"/>
              <a:t>		rate of </a:t>
            </a:r>
            <a:r>
              <a:rPr lang="en-US" altLang="en-US" dirty="0">
                <a:solidFill>
                  <a:srgbClr val="3333FF"/>
                </a:solidFill>
              </a:rPr>
              <a:t>condensation</a:t>
            </a:r>
          </a:p>
          <a:p>
            <a:pPr marL="342900" lvl="0" indent="-342900">
              <a:spcBef>
                <a:spcPts val="1200"/>
              </a:spcBef>
              <a:buFont typeface="Arial" pitchFamily="34" charset="0"/>
              <a:buChar char="•"/>
            </a:pPr>
            <a:endParaRPr lang="en-US" altLang="en-US" dirty="0"/>
          </a:p>
          <a:p>
            <a:pPr marL="342900" lvl="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en-US" dirty="0"/>
              <a:t>At a given temperature:</a:t>
            </a:r>
          </a:p>
          <a:p>
            <a:pPr marL="800100" lvl="1" indent="-342900">
              <a:spcBef>
                <a:spcPts val="1200"/>
              </a:spcBef>
            </a:pPr>
            <a:r>
              <a:rPr lang="en-US" altLang="en-US" dirty="0"/>
              <a:t>	Weaker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intermolecular forces = </a:t>
            </a:r>
          </a:p>
          <a:p>
            <a:pPr marL="800100" lvl="1" indent="-342900"/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en-US" altLang="en-US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molecules out</a:t>
            </a:r>
            <a:r>
              <a:rPr kumimoji="0" lang="en-US" altLang="en-US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/>
            <a:r>
              <a:rPr lang="en-US" altLang="en-US" dirty="0"/>
              <a:t>			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higher vapor pressure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79550" y="6285170"/>
            <a:ext cx="6159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/>
            <a:r>
              <a:rPr lang="en-US" altLang="en-US" sz="2400" dirty="0">
                <a:solidFill>
                  <a:srgbClr val="FF0000"/>
                </a:solidFill>
              </a:rPr>
              <a:t>Vapor pressure is temperature dependent!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CCA9E-D697-425E-A353-CDB9D9FDE3C6}" type="slidenum">
              <a:rPr lang="en-US"/>
              <a:pPr/>
              <a:t>29</a:t>
            </a:fld>
            <a:endParaRPr lang="en-US"/>
          </a:p>
        </p:txBody>
      </p:sp>
      <p:pic>
        <p:nvPicPr>
          <p:cNvPr id="40970" name="Picture 10"/>
          <p:cNvPicPr>
            <a:picLocks noChangeAspect="1" noChangeArrowheads="1"/>
          </p:cNvPicPr>
          <p:nvPr/>
        </p:nvPicPr>
        <p:blipFill>
          <a:blip r:embed="rId3" cstate="print">
            <a:lum bright="-6000" contrast="18000"/>
          </a:blip>
          <a:srcRect/>
          <a:stretch>
            <a:fillRect/>
          </a:stretch>
        </p:blipFill>
        <p:spPr bwMode="auto">
          <a:xfrm>
            <a:off x="335075" y="2037521"/>
            <a:ext cx="4502520" cy="2679235"/>
          </a:xfrm>
          <a:prstGeom prst="rect">
            <a:avLst/>
          </a:prstGeom>
          <a:noFill/>
        </p:spPr>
      </p:pic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7548560" y="5457825"/>
            <a:ext cx="1841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89487" y="977678"/>
            <a:ext cx="6159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/>
            <a:r>
              <a:rPr lang="en-US" altLang="en-US" sz="2400" dirty="0">
                <a:solidFill>
                  <a:srgbClr val="FF0000"/>
                </a:solidFill>
              </a:rPr>
              <a:t>Vapor pressure is temperature dependent!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445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Liquid ↔ Gas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9471" y="4952071"/>
            <a:ext cx="471391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Higher temperature (T) = </a:t>
            </a:r>
          </a:p>
          <a:p>
            <a:pPr>
              <a:spcBef>
                <a:spcPts val="600"/>
              </a:spcBef>
            </a:pPr>
            <a:r>
              <a:rPr lang="en-US" dirty="0"/>
              <a:t>        higher average kinetic energy = </a:t>
            </a:r>
          </a:p>
          <a:p>
            <a:pPr>
              <a:spcBef>
                <a:spcPts val="600"/>
              </a:spcBef>
            </a:pPr>
            <a:r>
              <a:rPr lang="en-US" dirty="0"/>
              <a:t>	more molecules escaping solution =</a:t>
            </a:r>
          </a:p>
          <a:p>
            <a:pPr>
              <a:spcBef>
                <a:spcPts val="600"/>
              </a:spcBef>
            </a:pPr>
            <a:r>
              <a:rPr lang="en-US" dirty="0"/>
              <a:t>	          higher vapor pressure (P)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0964" y="1633193"/>
            <a:ext cx="1243138" cy="2171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 rot="15218099">
            <a:off x="6514097" y="3018773"/>
            <a:ext cx="191956" cy="49644"/>
            <a:chOff x="600075" y="1443037"/>
            <a:chExt cx="276225" cy="71438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 rot="15218099">
            <a:off x="6403228" y="2408531"/>
            <a:ext cx="191956" cy="49644"/>
            <a:chOff x="600075" y="1443037"/>
            <a:chExt cx="276225" cy="71438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 rot="12613573">
            <a:off x="6738558" y="2607221"/>
            <a:ext cx="191956" cy="49644"/>
            <a:chOff x="600075" y="1443037"/>
            <a:chExt cx="276225" cy="71438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 rot="8130329">
            <a:off x="7030290" y="2383365"/>
            <a:ext cx="191956" cy="49644"/>
            <a:chOff x="600075" y="1443037"/>
            <a:chExt cx="276225" cy="71438"/>
          </a:xfrm>
        </p:grpSpPr>
        <p:cxnSp>
          <p:nvCxnSpPr>
            <p:cNvPr id="38" name="Straight Arrow Connector 37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 rot="3623157">
            <a:off x="6900010" y="2994512"/>
            <a:ext cx="191956" cy="49644"/>
            <a:chOff x="600075" y="1443037"/>
            <a:chExt cx="276225" cy="71438"/>
          </a:xfrm>
        </p:grpSpPr>
        <p:cxnSp>
          <p:nvCxnSpPr>
            <p:cNvPr id="47" name="Straight Arrow Connector 46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 rot="17134041">
            <a:off x="7199298" y="2654646"/>
            <a:ext cx="191956" cy="49644"/>
            <a:chOff x="600075" y="1443037"/>
            <a:chExt cx="276225" cy="71438"/>
          </a:xfrm>
        </p:grpSpPr>
        <p:cxnSp>
          <p:nvCxnSpPr>
            <p:cNvPr id="50" name="Straight Arrow Connector 49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4339" y="4216296"/>
            <a:ext cx="1243138" cy="2171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5" name="Group 12"/>
          <p:cNvGrpSpPr/>
          <p:nvPr/>
        </p:nvGrpSpPr>
        <p:grpSpPr>
          <a:xfrm rot="17134041">
            <a:off x="6811851" y="5584256"/>
            <a:ext cx="191956" cy="49644"/>
            <a:chOff x="600075" y="1443037"/>
            <a:chExt cx="276225" cy="71438"/>
          </a:xfrm>
        </p:grpSpPr>
        <p:cxnSp>
          <p:nvCxnSpPr>
            <p:cNvPr id="92" name="Straight Arrow Connector 13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14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15"/>
          <p:cNvGrpSpPr/>
          <p:nvPr/>
        </p:nvGrpSpPr>
        <p:grpSpPr>
          <a:xfrm rot="15218099">
            <a:off x="6477655" y="5631693"/>
            <a:ext cx="191956" cy="49644"/>
            <a:chOff x="600075" y="1443037"/>
            <a:chExt cx="276225" cy="71438"/>
          </a:xfrm>
        </p:grpSpPr>
        <p:cxnSp>
          <p:nvCxnSpPr>
            <p:cNvPr id="90" name="Straight Arrow Connector 16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90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18"/>
          <p:cNvGrpSpPr/>
          <p:nvPr/>
        </p:nvGrpSpPr>
        <p:grpSpPr>
          <a:xfrm rot="15218099">
            <a:off x="6823987" y="5190416"/>
            <a:ext cx="191956" cy="49644"/>
            <a:chOff x="600075" y="1443037"/>
            <a:chExt cx="276225" cy="71438"/>
          </a:xfrm>
        </p:grpSpPr>
        <p:cxnSp>
          <p:nvCxnSpPr>
            <p:cNvPr id="88" name="Straight Arrow Connector 87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88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21"/>
          <p:cNvGrpSpPr/>
          <p:nvPr/>
        </p:nvGrpSpPr>
        <p:grpSpPr>
          <a:xfrm rot="12613573">
            <a:off x="7199074" y="5279774"/>
            <a:ext cx="191956" cy="49644"/>
            <a:chOff x="600075" y="1443037"/>
            <a:chExt cx="276225" cy="71438"/>
          </a:xfrm>
        </p:grpSpPr>
        <p:cxnSp>
          <p:nvCxnSpPr>
            <p:cNvPr id="86" name="Straight Arrow Connector 85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24"/>
          <p:cNvGrpSpPr/>
          <p:nvPr/>
        </p:nvGrpSpPr>
        <p:grpSpPr>
          <a:xfrm rot="19337038">
            <a:off x="6447799" y="5104366"/>
            <a:ext cx="191956" cy="49644"/>
            <a:chOff x="600075" y="1443037"/>
            <a:chExt cx="276225" cy="71438"/>
          </a:xfrm>
        </p:grpSpPr>
        <p:cxnSp>
          <p:nvCxnSpPr>
            <p:cNvPr id="84" name="Straight Arrow Connector 83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27"/>
          <p:cNvGrpSpPr/>
          <p:nvPr/>
        </p:nvGrpSpPr>
        <p:grpSpPr>
          <a:xfrm rot="17134041">
            <a:off x="7149409" y="5621745"/>
            <a:ext cx="191956" cy="49644"/>
            <a:chOff x="600075" y="1443037"/>
            <a:chExt cx="276225" cy="71438"/>
          </a:xfrm>
        </p:grpSpPr>
        <p:cxnSp>
          <p:nvCxnSpPr>
            <p:cNvPr id="82" name="Straight Arrow Connector 81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Oval 82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30"/>
          <p:cNvGrpSpPr/>
          <p:nvPr/>
        </p:nvGrpSpPr>
        <p:grpSpPr>
          <a:xfrm rot="4718430">
            <a:off x="6642021" y="5611806"/>
            <a:ext cx="191956" cy="49644"/>
            <a:chOff x="600075" y="1443037"/>
            <a:chExt cx="276225" cy="71438"/>
          </a:xfrm>
        </p:grpSpPr>
        <p:cxnSp>
          <p:nvCxnSpPr>
            <p:cNvPr id="80" name="Straight Arrow Connector 79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33"/>
          <p:cNvGrpSpPr/>
          <p:nvPr/>
        </p:nvGrpSpPr>
        <p:grpSpPr>
          <a:xfrm rot="4718430">
            <a:off x="6604451" y="5293013"/>
            <a:ext cx="191956" cy="49644"/>
            <a:chOff x="600075" y="1443037"/>
            <a:chExt cx="276225" cy="71438"/>
          </a:xfrm>
        </p:grpSpPr>
        <p:cxnSp>
          <p:nvCxnSpPr>
            <p:cNvPr id="78" name="Straight Arrow Connector 77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36"/>
          <p:cNvGrpSpPr/>
          <p:nvPr/>
        </p:nvGrpSpPr>
        <p:grpSpPr>
          <a:xfrm rot="8130329">
            <a:off x="7023665" y="4966468"/>
            <a:ext cx="191956" cy="49644"/>
            <a:chOff x="600075" y="1443037"/>
            <a:chExt cx="276225" cy="71438"/>
          </a:xfrm>
        </p:grpSpPr>
        <p:cxnSp>
          <p:nvCxnSpPr>
            <p:cNvPr id="76" name="Straight Arrow Connector 75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39"/>
          <p:cNvGrpSpPr/>
          <p:nvPr/>
        </p:nvGrpSpPr>
        <p:grpSpPr>
          <a:xfrm rot="6023412">
            <a:off x="6666230" y="4953228"/>
            <a:ext cx="191956" cy="49644"/>
            <a:chOff x="600075" y="1443037"/>
            <a:chExt cx="276225" cy="71438"/>
          </a:xfrm>
        </p:grpSpPr>
        <p:cxnSp>
          <p:nvCxnSpPr>
            <p:cNvPr id="74" name="Straight Arrow Connector 73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74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42"/>
          <p:cNvGrpSpPr/>
          <p:nvPr/>
        </p:nvGrpSpPr>
        <p:grpSpPr>
          <a:xfrm rot="3623157">
            <a:off x="6366161" y="4900274"/>
            <a:ext cx="191956" cy="49644"/>
            <a:chOff x="600075" y="1443037"/>
            <a:chExt cx="276225" cy="71438"/>
          </a:xfrm>
        </p:grpSpPr>
        <p:cxnSp>
          <p:nvCxnSpPr>
            <p:cNvPr id="72" name="Straight Arrow Connector 71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45"/>
          <p:cNvGrpSpPr/>
          <p:nvPr/>
        </p:nvGrpSpPr>
        <p:grpSpPr>
          <a:xfrm rot="3623157">
            <a:off x="6992775" y="5597493"/>
            <a:ext cx="191956" cy="49644"/>
            <a:chOff x="600075" y="1443037"/>
            <a:chExt cx="276225" cy="71438"/>
          </a:xfrm>
        </p:grpSpPr>
        <p:cxnSp>
          <p:nvCxnSpPr>
            <p:cNvPr id="70" name="Straight Arrow Connector 69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48"/>
          <p:cNvGrpSpPr/>
          <p:nvPr/>
        </p:nvGrpSpPr>
        <p:grpSpPr>
          <a:xfrm rot="17134041">
            <a:off x="6983951" y="5337141"/>
            <a:ext cx="191956" cy="49644"/>
            <a:chOff x="600075" y="1443037"/>
            <a:chExt cx="276225" cy="71438"/>
          </a:xfrm>
        </p:grpSpPr>
        <p:cxnSp>
          <p:nvCxnSpPr>
            <p:cNvPr id="68" name="Straight Arrow Connector 67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ounded Rectangle 93"/>
          <p:cNvSpPr/>
          <p:nvPr/>
        </p:nvSpPr>
        <p:spPr>
          <a:xfrm>
            <a:off x="6122502" y="1570381"/>
            <a:ext cx="1441174" cy="229593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64291" y="2295939"/>
            <a:ext cx="3558210" cy="248478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ounded Rectangle 96"/>
          <p:cNvSpPr/>
          <p:nvPr/>
        </p:nvSpPr>
        <p:spPr>
          <a:xfrm>
            <a:off x="6125817" y="4147897"/>
            <a:ext cx="1441174" cy="229593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Arrow Connector 97"/>
          <p:cNvCxnSpPr/>
          <p:nvPr/>
        </p:nvCxnSpPr>
        <p:spPr>
          <a:xfrm>
            <a:off x="3156773" y="2637182"/>
            <a:ext cx="3045241" cy="156707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Group 30"/>
          <p:cNvGrpSpPr/>
          <p:nvPr/>
        </p:nvGrpSpPr>
        <p:grpSpPr>
          <a:xfrm rot="4718430">
            <a:off x="6327282" y="5654710"/>
            <a:ext cx="191956" cy="49644"/>
            <a:chOff x="600075" y="1443037"/>
            <a:chExt cx="276225" cy="71438"/>
          </a:xfrm>
        </p:grpSpPr>
        <p:cxnSp>
          <p:nvCxnSpPr>
            <p:cNvPr id="102" name="Straight Arrow Connector 101"/>
            <p:cNvCxnSpPr/>
            <p:nvPr/>
          </p:nvCxnSpPr>
          <p:spPr>
            <a:xfrm>
              <a:off x="609600" y="1481137"/>
              <a:ext cx="2667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102"/>
            <p:cNvSpPr/>
            <p:nvPr/>
          </p:nvSpPr>
          <p:spPr>
            <a:xfrm>
              <a:off x="600075" y="144303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7575269" y="2460002"/>
            <a:ext cx="153427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00B0F0"/>
                </a:solidFill>
              </a:rPr>
              <a:t>Lower T = 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00B0F0"/>
                </a:solidFill>
              </a:rPr>
              <a:t>        Lower P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7589407" y="4878695"/>
            <a:ext cx="153427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</a:rPr>
              <a:t>Higher T = 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</a:rPr>
              <a:t>        Higher 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1" grpId="0"/>
      <p:bldP spid="94" grpId="0" animBg="1"/>
      <p:bldP spid="97" grpId="0" animBg="1"/>
      <p:bldP spid="104" grpId="0"/>
      <p:bldP spid="10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468EA6-39B7-484D-8D00-13D11A345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37" y="190500"/>
            <a:ext cx="7096125" cy="647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4BC326-7018-4328-90F1-C03E4D6A0FFA}"/>
              </a:ext>
            </a:extLst>
          </p:cNvPr>
          <p:cNvSpPr/>
          <p:nvPr/>
        </p:nvSpPr>
        <p:spPr>
          <a:xfrm>
            <a:off x="1166909" y="5252803"/>
            <a:ext cx="1759171" cy="26377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5320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apor pressure - solven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6730" y="3120769"/>
            <a:ext cx="4730906" cy="360968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CCA9E-D697-425E-A353-CDB9D9FDE3C6}" type="slidenum">
              <a:rPr lang="en-US"/>
              <a:pPr/>
              <a:t>30</a:t>
            </a:fld>
            <a:endParaRPr lang="en-US"/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7319963" y="5457825"/>
            <a:ext cx="1841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45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Relationship</a:t>
            </a:r>
            <a:r>
              <a:rPr kumimoji="0" lang="en-US" sz="4000" b="0" i="0" u="sng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Between T and P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082" y="1003852"/>
            <a:ext cx="542676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3333FF"/>
                </a:solidFill>
              </a:rPr>
              <a:t>The experiment-</a:t>
            </a:r>
          </a:p>
          <a:p>
            <a:pPr marL="396875" indent="119063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Close container with pressure gauge.</a:t>
            </a:r>
          </a:p>
          <a:p>
            <a:pPr marL="396875" indent="119063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Filled with liquid.</a:t>
            </a:r>
          </a:p>
          <a:p>
            <a:pPr marL="396875" indent="119063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Increase temperature and measure pressure.</a:t>
            </a:r>
          </a:p>
          <a:p>
            <a:pPr marL="396875" indent="119063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Graph pressure vs. temperature. 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8181" y="853600"/>
            <a:ext cx="1766593" cy="172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ube 11"/>
          <p:cNvSpPr/>
          <p:nvPr/>
        </p:nvSpPr>
        <p:spPr>
          <a:xfrm>
            <a:off x="5555974" y="2564296"/>
            <a:ext cx="1302027" cy="288234"/>
          </a:xfrm>
          <a:prstGeom prst="cube">
            <a:avLst/>
          </a:prstGeom>
          <a:ln w="12700">
            <a:solidFill>
              <a:srgbClr val="000000">
                <a:alpha val="6117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Hot Plate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56579" y="4105469"/>
            <a:ext cx="1884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point on the line is the boiling point at that pressure.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CCA9E-D697-425E-A353-CDB9D9FDE3C6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7319963" y="5549265"/>
            <a:ext cx="1841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rgbClr val="7030A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45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Relationship</a:t>
            </a:r>
            <a:r>
              <a:rPr kumimoji="0" lang="en-US" sz="4000" b="0" i="0" u="sng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Between T and P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211" y="1376499"/>
            <a:ext cx="3852585" cy="245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3250" y="1066249"/>
            <a:ext cx="2930456" cy="31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>
            <a:off x="4282109" y="2444472"/>
            <a:ext cx="985631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95120" y="4383159"/>
            <a:ext cx="3657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FF"/>
                </a:solidFill>
              </a:rPr>
              <a:t>y</a:t>
            </a:r>
            <a:r>
              <a:rPr lang="en-US" sz="2400" dirty="0"/>
              <a:t>    =       </a:t>
            </a:r>
            <a:r>
              <a:rPr lang="en-US" sz="2400" dirty="0">
                <a:solidFill>
                  <a:srgbClr val="7030A0"/>
                </a:solidFill>
              </a:rPr>
              <a:t>m</a:t>
            </a:r>
            <a:r>
              <a:rPr lang="en-US" sz="2400" dirty="0"/>
              <a:t>     •    </a:t>
            </a:r>
            <a:r>
              <a:rPr lang="en-US" sz="2400" dirty="0">
                <a:solidFill>
                  <a:srgbClr val="FFC000"/>
                </a:solidFill>
              </a:rPr>
              <a:t>x</a:t>
            </a:r>
            <a:r>
              <a:rPr lang="en-US" sz="2400" dirty="0"/>
              <a:t>    +   b</a:t>
            </a: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5504345" y="5225166"/>
            <a:ext cx="936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 err="1">
                <a:solidFill>
                  <a:srgbClr val="3333FF"/>
                </a:solidFill>
              </a:rPr>
              <a:t>ln</a:t>
            </a:r>
            <a:r>
              <a:rPr lang="en-US" sz="2400" dirty="0">
                <a:solidFill>
                  <a:srgbClr val="3333FF"/>
                </a:solidFill>
              </a:rPr>
              <a:t> </a:t>
            </a:r>
            <a:r>
              <a:rPr lang="en-US" sz="2400" i="1" dirty="0">
                <a:solidFill>
                  <a:srgbClr val="3333FF"/>
                </a:solidFill>
              </a:rPr>
              <a:t>P</a:t>
            </a:r>
            <a:r>
              <a:rPr lang="en-US" sz="2400" dirty="0">
                <a:solidFill>
                  <a:srgbClr val="3333FF"/>
                </a:solidFill>
              </a:rPr>
              <a:t>  </a:t>
            </a:r>
            <a:r>
              <a:rPr lang="en-US" sz="2400" dirty="0"/>
              <a:t>=</a:t>
            </a: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6515349" y="4991662"/>
            <a:ext cx="859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 err="1">
                <a:solidFill>
                  <a:srgbClr val="7030A0"/>
                </a:solidFill>
                <a:latin typeface="Symbol" pitchFamily="18" charset="2"/>
              </a:rPr>
              <a:t>D</a:t>
            </a:r>
            <a:r>
              <a:rPr lang="en-US" sz="2400" i="1" dirty="0" err="1">
                <a:solidFill>
                  <a:srgbClr val="7030A0"/>
                </a:solidFill>
              </a:rPr>
              <a:t>H</a:t>
            </a:r>
            <a:r>
              <a:rPr lang="en-US" sz="2400" baseline="-25000" dirty="0" err="1">
                <a:solidFill>
                  <a:srgbClr val="7030A0"/>
                </a:solidFill>
              </a:rPr>
              <a:t>vap</a:t>
            </a:r>
            <a:endParaRPr lang="en-US" sz="2400" baseline="-25000" dirty="0">
              <a:solidFill>
                <a:srgbClr val="7030A0"/>
              </a:solidFill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7716507" y="5471467"/>
            <a:ext cx="3353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i="1" dirty="0">
                <a:solidFill>
                  <a:srgbClr val="FFC000"/>
                </a:solidFill>
              </a:rPr>
              <a:t>T</a:t>
            </a:r>
          </a:p>
        </p:txBody>
      </p:sp>
      <p:sp>
        <p:nvSpPr>
          <p:cNvPr id="27" name="Line 6"/>
          <p:cNvSpPr>
            <a:spLocks noChangeShapeType="1"/>
          </p:cNvSpPr>
          <p:nvPr/>
        </p:nvSpPr>
        <p:spPr bwMode="auto">
          <a:xfrm>
            <a:off x="7732382" y="5481627"/>
            <a:ext cx="334658" cy="0"/>
          </a:xfrm>
          <a:prstGeom prst="line">
            <a:avLst/>
          </a:prstGeom>
          <a:noFill/>
          <a:ln w="28575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solidFill>
                <a:srgbClr val="FFC000"/>
              </a:solidFill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8145449" y="5159355"/>
            <a:ext cx="7056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/>
              <a:t>+   </a:t>
            </a:r>
            <a:r>
              <a:rPr lang="en-US" sz="2400" i="1" dirty="0"/>
              <a:t>C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5199049" y="5921954"/>
            <a:ext cx="419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u="sng" dirty="0" err="1"/>
              <a:t>Clausius-Clapeyron</a:t>
            </a:r>
            <a:r>
              <a:rPr lang="en-US" sz="2000" u="sng" dirty="0"/>
              <a:t> Equation</a:t>
            </a:r>
          </a:p>
        </p:txBody>
      </p:sp>
      <p:sp>
        <p:nvSpPr>
          <p:cNvPr id="29" name="Line 6"/>
          <p:cNvSpPr>
            <a:spLocks noChangeShapeType="1"/>
          </p:cNvSpPr>
          <p:nvPr/>
        </p:nvSpPr>
        <p:spPr bwMode="auto">
          <a:xfrm>
            <a:off x="6563982" y="5485709"/>
            <a:ext cx="762000" cy="0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solidFill>
                <a:srgbClr val="7030A0"/>
              </a:solidFill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6761467" y="5491787"/>
            <a:ext cx="3513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i="1" dirty="0">
                <a:solidFill>
                  <a:srgbClr val="7030A0"/>
                </a:solidFill>
              </a:rPr>
              <a:t>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10561" y="5260955"/>
            <a:ext cx="339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•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344321" y="5240635"/>
            <a:ext cx="279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-</a:t>
            </a: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7726667" y="5023193"/>
            <a:ext cx="340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831850" y="4247796"/>
            <a:ext cx="27413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i="1" dirty="0"/>
              <a:t>P</a:t>
            </a:r>
            <a:r>
              <a:rPr lang="en-US" sz="2000" dirty="0"/>
              <a:t> = vapor pressure (</a:t>
            </a:r>
            <a:r>
              <a:rPr lang="en-US" sz="2000" dirty="0" err="1"/>
              <a:t>atm</a:t>
            </a:r>
            <a:r>
              <a:rPr lang="en-US" sz="2000" dirty="0"/>
              <a:t>)</a:t>
            </a:r>
            <a:endParaRPr lang="en-US" sz="2000" i="1" dirty="0"/>
          </a:p>
        </p:txBody>
      </p: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842010" y="4697059"/>
            <a:ext cx="2401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i="1"/>
              <a:t>T</a:t>
            </a:r>
            <a:r>
              <a:rPr lang="en-US" sz="2000"/>
              <a:t> = temperature (K)</a:t>
            </a:r>
            <a:endParaRPr lang="en-US" sz="2000" i="1"/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821690" y="5146321"/>
            <a:ext cx="389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i="1" dirty="0"/>
              <a:t>R</a:t>
            </a:r>
            <a:r>
              <a:rPr lang="en-US" sz="2000" dirty="0"/>
              <a:t> = gas constant (8.314 J/</a:t>
            </a:r>
            <a:r>
              <a:rPr lang="en-US" sz="2000" dirty="0" err="1"/>
              <a:t>K</a:t>
            </a:r>
            <a:r>
              <a:rPr lang="en-US" sz="1800" dirty="0" err="1">
                <a:cs typeface="Arial" charset="0"/>
              </a:rPr>
              <a:t>•</a:t>
            </a:r>
            <a:r>
              <a:rPr lang="en-US" sz="2000" dirty="0" err="1">
                <a:cs typeface="Arial" charset="0"/>
              </a:rPr>
              <a:t>mol</a:t>
            </a:r>
            <a:r>
              <a:rPr lang="en-US" sz="2000" dirty="0">
                <a:cs typeface="Arial" charset="0"/>
              </a:rPr>
              <a:t>)</a:t>
            </a:r>
            <a:endParaRPr lang="en-US" sz="2000" i="1" dirty="0"/>
          </a:p>
        </p:txBody>
      </p:sp>
      <p:sp>
        <p:nvSpPr>
          <p:cNvPr id="37" name="Rectangle 36"/>
          <p:cNvSpPr/>
          <p:nvPr/>
        </p:nvSpPr>
        <p:spPr>
          <a:xfrm>
            <a:off x="467360" y="5608065"/>
            <a:ext cx="4632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Symbol" pitchFamily="18" charset="2"/>
              </a:rPr>
              <a:t>D</a:t>
            </a:r>
            <a:r>
              <a:rPr lang="en-US" i="1" dirty="0" err="1"/>
              <a:t>H</a:t>
            </a:r>
            <a:r>
              <a:rPr lang="en-US" baseline="-25000" dirty="0" err="1"/>
              <a:t>vap</a:t>
            </a:r>
            <a:r>
              <a:rPr lang="en-US" dirty="0"/>
              <a:t> = molar heat of vaporization (J/mol)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1" grpId="0"/>
      <p:bldP spid="19" grpId="0"/>
      <p:bldP spid="23" grpId="0"/>
      <p:bldP spid="25" grpId="0"/>
      <p:bldP spid="26" grpId="0"/>
      <p:bldP spid="27" grpId="0" animBg="1"/>
      <p:bldP spid="28" grpId="0"/>
      <p:bldP spid="22" grpId="0"/>
      <p:bldP spid="29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2451932" y="2070577"/>
            <a:ext cx="1841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rgbClr val="7030A0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36314" y="1746478"/>
            <a:ext cx="936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 err="1">
                <a:solidFill>
                  <a:srgbClr val="3333FF"/>
                </a:solidFill>
              </a:rPr>
              <a:t>ln</a:t>
            </a:r>
            <a:r>
              <a:rPr lang="en-US" sz="2400" dirty="0">
                <a:solidFill>
                  <a:srgbClr val="3333FF"/>
                </a:solidFill>
              </a:rPr>
              <a:t> </a:t>
            </a:r>
            <a:r>
              <a:rPr lang="en-US" sz="2400" i="1" dirty="0">
                <a:solidFill>
                  <a:srgbClr val="3333FF"/>
                </a:solidFill>
              </a:rPr>
              <a:t>P</a:t>
            </a:r>
            <a:r>
              <a:rPr lang="en-US" sz="2400" dirty="0">
                <a:solidFill>
                  <a:srgbClr val="3333FF"/>
                </a:solidFill>
              </a:rPr>
              <a:t>  </a:t>
            </a:r>
            <a:r>
              <a:rPr lang="en-US" sz="2400" dirty="0"/>
              <a:t>=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647318" y="1512974"/>
            <a:ext cx="859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 err="1">
                <a:solidFill>
                  <a:srgbClr val="7030A0"/>
                </a:solidFill>
                <a:latin typeface="Symbol" pitchFamily="18" charset="2"/>
              </a:rPr>
              <a:t>D</a:t>
            </a:r>
            <a:r>
              <a:rPr lang="en-US" sz="2400" i="1" dirty="0" err="1">
                <a:solidFill>
                  <a:srgbClr val="7030A0"/>
                </a:solidFill>
              </a:rPr>
              <a:t>H</a:t>
            </a:r>
            <a:r>
              <a:rPr lang="en-US" sz="2400" baseline="-25000" dirty="0" err="1">
                <a:solidFill>
                  <a:srgbClr val="7030A0"/>
                </a:solidFill>
              </a:rPr>
              <a:t>vap</a:t>
            </a:r>
            <a:endParaRPr lang="en-US" sz="2400" baseline="-25000" dirty="0">
              <a:solidFill>
                <a:srgbClr val="7030A0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48476" y="1992779"/>
            <a:ext cx="3353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i="1" dirty="0">
                <a:solidFill>
                  <a:srgbClr val="FFC000"/>
                </a:solidFill>
              </a:rPr>
              <a:t>T</a:t>
            </a: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2864351" y="2002939"/>
            <a:ext cx="334658" cy="0"/>
          </a:xfrm>
          <a:prstGeom prst="line">
            <a:avLst/>
          </a:prstGeom>
          <a:noFill/>
          <a:ln w="28575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solidFill>
                <a:srgbClr val="FFC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277418" y="1680667"/>
            <a:ext cx="7056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/>
              <a:t>+   </a:t>
            </a:r>
            <a:r>
              <a:rPr lang="en-US" sz="2400" i="1" dirty="0"/>
              <a:t>C</a:t>
            </a: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1695951" y="2007021"/>
            <a:ext cx="762000" cy="0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solidFill>
                <a:srgbClr val="7030A0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893436" y="2013099"/>
            <a:ext cx="3513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i="1" dirty="0">
                <a:solidFill>
                  <a:srgbClr val="7030A0"/>
                </a:solidFill>
              </a:rPr>
              <a:t>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42530" y="1782267"/>
            <a:ext cx="339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•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76290" y="1761947"/>
            <a:ext cx="279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-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858636" y="1544505"/>
            <a:ext cx="340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253339" y="1089999"/>
            <a:ext cx="38018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u="sng" dirty="0" err="1"/>
              <a:t>Clausius-Clapeyron</a:t>
            </a:r>
            <a:r>
              <a:rPr lang="en-US" sz="2000" u="sng" dirty="0"/>
              <a:t> Equation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815219" y="2610908"/>
            <a:ext cx="27413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i="1" dirty="0"/>
              <a:t>P</a:t>
            </a:r>
            <a:r>
              <a:rPr lang="en-US" sz="2000" dirty="0"/>
              <a:t> = vapor pressure (</a:t>
            </a:r>
            <a:r>
              <a:rPr lang="en-US" sz="2000" dirty="0" err="1"/>
              <a:t>atm</a:t>
            </a:r>
            <a:r>
              <a:rPr lang="en-US" sz="2000" dirty="0"/>
              <a:t>)</a:t>
            </a:r>
            <a:endParaRPr lang="en-US" sz="2000" i="1" dirty="0"/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825379" y="3060171"/>
            <a:ext cx="2401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i="1"/>
              <a:t>T</a:t>
            </a:r>
            <a:r>
              <a:rPr lang="en-US" sz="2000"/>
              <a:t> = temperature (K)</a:t>
            </a:r>
            <a:endParaRPr lang="en-US" sz="2000" i="1"/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805059" y="3509433"/>
            <a:ext cx="389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i="1" dirty="0"/>
              <a:t>R</a:t>
            </a:r>
            <a:r>
              <a:rPr lang="en-US" sz="2000" dirty="0"/>
              <a:t> = gas constant (8.314 J/</a:t>
            </a:r>
            <a:r>
              <a:rPr lang="en-US" sz="2000" dirty="0" err="1"/>
              <a:t>K</a:t>
            </a:r>
            <a:r>
              <a:rPr lang="en-US" sz="1800" dirty="0" err="1">
                <a:cs typeface="Arial" charset="0"/>
              </a:rPr>
              <a:t>•</a:t>
            </a:r>
            <a:r>
              <a:rPr lang="en-US" sz="2000" dirty="0" err="1">
                <a:cs typeface="Arial" charset="0"/>
              </a:rPr>
              <a:t>mol</a:t>
            </a:r>
            <a:r>
              <a:rPr lang="en-US" sz="2000" dirty="0">
                <a:cs typeface="Arial" charset="0"/>
              </a:rPr>
              <a:t>)</a:t>
            </a:r>
            <a:endParaRPr lang="en-US" sz="2000" i="1" dirty="0"/>
          </a:p>
        </p:txBody>
      </p:sp>
      <p:sp>
        <p:nvSpPr>
          <p:cNvPr id="19" name="Rectangle 18"/>
          <p:cNvSpPr/>
          <p:nvPr/>
        </p:nvSpPr>
        <p:spPr>
          <a:xfrm>
            <a:off x="361278" y="3971177"/>
            <a:ext cx="4632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Symbol" pitchFamily="18" charset="2"/>
              </a:rPr>
              <a:t>D</a:t>
            </a:r>
            <a:r>
              <a:rPr lang="en-US" sz="2000" i="1" dirty="0" err="1"/>
              <a:t>H</a:t>
            </a:r>
            <a:r>
              <a:rPr lang="en-US" sz="2000" baseline="-25000" dirty="0" err="1"/>
              <a:t>vap</a:t>
            </a:r>
            <a:r>
              <a:rPr lang="en-US" sz="2000" dirty="0"/>
              <a:t> = molar heat of vaporization (J/mol)</a:t>
            </a:r>
          </a:p>
        </p:txBody>
      </p:sp>
      <p:pic>
        <p:nvPicPr>
          <p:cNvPr id="20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0504" y="1177720"/>
            <a:ext cx="3852585" cy="245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4445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Relationship</a:t>
            </a:r>
            <a:r>
              <a:rPr kumimoji="0" lang="en-US" sz="4000" b="0" i="0" u="sng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Between T and P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87627" y="4412974"/>
            <a:ext cx="80507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786502" y="4702868"/>
            <a:ext cx="749389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 i="1" dirty="0">
                <a:solidFill>
                  <a:schemeClr val="accent4"/>
                </a:solidFill>
              </a:rPr>
              <a:t>Molar heat of vaporization </a:t>
            </a:r>
            <a:r>
              <a:rPr lang="en-US" sz="2000" dirty="0"/>
              <a:t>(</a:t>
            </a:r>
            <a:r>
              <a:rPr lang="en-US" sz="2000" dirty="0" err="1">
                <a:latin typeface="Symbol" pitchFamily="18" charset="2"/>
              </a:rPr>
              <a:t>D</a:t>
            </a:r>
            <a:r>
              <a:rPr lang="en-US" sz="2000" i="1" dirty="0" err="1"/>
              <a:t>H</a:t>
            </a:r>
            <a:r>
              <a:rPr lang="en-US" sz="2000" baseline="-25000" dirty="0" err="1"/>
              <a:t>vap</a:t>
            </a:r>
            <a:r>
              <a:rPr lang="en-US" sz="2000" dirty="0"/>
              <a:t>) is the energy required to vaporize 1 mole of a liquid at its boiling point.</a:t>
            </a:r>
          </a:p>
          <a:p>
            <a:pPr algn="l">
              <a:spcBef>
                <a:spcPct val="50000"/>
              </a:spcBef>
            </a:pPr>
            <a:r>
              <a:rPr lang="en-US" sz="2000" dirty="0"/>
              <a:t>Dependent on the substance and its intermolecular forces.</a:t>
            </a:r>
          </a:p>
          <a:p>
            <a:r>
              <a:rPr lang="en-US" sz="2000" dirty="0"/>
              <a:t>	more intermolecular force = larger </a:t>
            </a:r>
            <a:r>
              <a:rPr lang="en-US" sz="2000" dirty="0" err="1">
                <a:latin typeface="Symbol" pitchFamily="18" charset="2"/>
              </a:rPr>
              <a:t>D</a:t>
            </a:r>
            <a:r>
              <a:rPr lang="en-US" sz="2000" i="1" dirty="0" err="1"/>
              <a:t>H</a:t>
            </a:r>
            <a:r>
              <a:rPr lang="en-US" sz="2000" baseline="-25000" dirty="0" err="1"/>
              <a:t>vap</a:t>
            </a:r>
            <a:endParaRPr lang="en-US" sz="2000" dirty="0"/>
          </a:p>
          <a:p>
            <a:pPr algn="l">
              <a:spcBef>
                <a:spcPct val="50000"/>
              </a:spcBef>
            </a:pPr>
            <a:r>
              <a:rPr lang="en-US" sz="2000" dirty="0"/>
              <a:t>Independent of temperature.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21EB2-FD9C-48CF-A420-4A56CA3F50C5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65539" name="Text Box 4"/>
          <p:cNvSpPr txBox="1">
            <a:spLocks noChangeArrowheads="1"/>
          </p:cNvSpPr>
          <p:nvPr/>
        </p:nvSpPr>
        <p:spPr bwMode="auto">
          <a:xfrm>
            <a:off x="1631489" y="927584"/>
            <a:ext cx="55651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Alternate Forms of the </a:t>
            </a:r>
            <a:r>
              <a:rPr lang="en-US" sz="2000" dirty="0" err="1"/>
              <a:t>Clausius-Clapeyron</a:t>
            </a:r>
            <a:r>
              <a:rPr lang="en-US" sz="2000" dirty="0"/>
              <a:t> Equation</a:t>
            </a:r>
          </a:p>
        </p:txBody>
      </p:sp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8642" y="2850107"/>
            <a:ext cx="3424652" cy="10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653758" y="5530881"/>
            <a:ext cx="80813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If we know </a:t>
            </a:r>
            <a:r>
              <a:rPr lang="en-US" sz="2000" dirty="0" err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000" i="1" dirty="0" err="1">
                <a:solidFill>
                  <a:srgbClr val="FF0000"/>
                </a:solidFill>
              </a:rPr>
              <a:t>H</a:t>
            </a:r>
            <a:r>
              <a:rPr lang="en-US" sz="2000" baseline="-25000" dirty="0" err="1">
                <a:solidFill>
                  <a:srgbClr val="FF0000"/>
                </a:solidFill>
              </a:rPr>
              <a:t>vap</a:t>
            </a:r>
            <a:r>
              <a:rPr lang="en-US" sz="2000" dirty="0">
                <a:solidFill>
                  <a:srgbClr val="FF0000"/>
                </a:solidFill>
              </a:rPr>
              <a:t>, P and T at one temperature we can predict P at another T.</a:t>
            </a: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5971030" y="3916907"/>
            <a:ext cx="455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or</a:t>
            </a:r>
          </a:p>
        </p:txBody>
      </p:sp>
      <p:pic>
        <p:nvPicPr>
          <p:cNvPr id="6554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6308" y="4327724"/>
            <a:ext cx="3417472" cy="101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445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Relationship</a:t>
            </a:r>
            <a:r>
              <a:rPr kumimoji="0" lang="en-US" sz="4000" b="0" i="0" u="sng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Between T and P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642" y="1795671"/>
            <a:ext cx="3143002" cy="339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2" descr="http://assets.openstudy.com/updates/attachments/52fd8a2ee4b0332f69f76626-kinzan-1392350446610-slop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5098" y="1846769"/>
            <a:ext cx="1876742" cy="87037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114800" y="1584082"/>
            <a:ext cx="412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Slope = change in y/the change in x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99919" y="5903569"/>
            <a:ext cx="2229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or T (</a:t>
            </a:r>
            <a:r>
              <a:rPr lang="en-US" dirty="0" err="1">
                <a:solidFill>
                  <a:srgbClr val="FF0000"/>
                </a:solidFill>
              </a:rPr>
              <a:t>bp</a:t>
            </a:r>
            <a:r>
              <a:rPr lang="en-US" dirty="0">
                <a:solidFill>
                  <a:srgbClr val="FF0000"/>
                </a:solidFill>
              </a:rPr>
              <a:t>) at another P.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3" grpId="0"/>
      <p:bldP spid="6554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2070100" y="0"/>
            <a:ext cx="3484563" cy="582613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11.7</a:t>
            </a:r>
          </a:p>
        </p:txBody>
      </p:sp>
      <p:sp>
        <p:nvSpPr>
          <p:cNvPr id="66563" name="Text Placeholder 2"/>
          <p:cNvSpPr>
            <a:spLocks noGrp="1"/>
          </p:cNvSpPr>
          <p:nvPr>
            <p:ph type="body" sz="quarter" idx="15"/>
          </p:nvPr>
        </p:nvSpPr>
        <p:spPr bwMode="auto">
          <a:xfrm>
            <a:off x="168275" y="681038"/>
            <a:ext cx="8807450" cy="23796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Arial" charset="0"/>
              </a:rPr>
              <a:t>Diethyl ether is a volatile, highly flammable organic liquid that is used mainly as a solvent.  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The vapor pressure of diethyl ether is 401 mmHg at 18°C and the </a:t>
            </a:r>
            <a:r>
              <a:rPr lang="en-US" dirty="0">
                <a:latin typeface="Arial" charset="0"/>
                <a:sym typeface="Symbol" pitchFamily="18" charset="2"/>
              </a:rPr>
              <a:t></a:t>
            </a:r>
            <a:r>
              <a:rPr lang="en-US" i="1" dirty="0" err="1">
                <a:latin typeface="Arial" charset="0"/>
              </a:rPr>
              <a:t>H</a:t>
            </a:r>
            <a:r>
              <a:rPr lang="en-US" baseline="-25000" dirty="0" err="1">
                <a:latin typeface="Arial" charset="0"/>
              </a:rPr>
              <a:t>vap</a:t>
            </a:r>
            <a:r>
              <a:rPr lang="en-US" dirty="0">
                <a:latin typeface="Arial" charset="0"/>
              </a:rPr>
              <a:t> = 26.0 kJ/mol.  Calculate its vapor pressure at 32°C.</a:t>
            </a:r>
          </a:p>
        </p:txBody>
      </p:sp>
      <p:pic>
        <p:nvPicPr>
          <p:cNvPr id="66564" name="Picture 4" descr="16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076" y="3741458"/>
            <a:ext cx="2969108" cy="225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4909" y="3274171"/>
            <a:ext cx="3037066" cy="90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780926" y="4330381"/>
            <a:ext cx="27413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i="1" dirty="0"/>
              <a:t>P</a:t>
            </a:r>
            <a:r>
              <a:rPr lang="en-US" sz="2000" dirty="0"/>
              <a:t> = vapor pressure (</a:t>
            </a:r>
            <a:r>
              <a:rPr lang="en-US" sz="2000" dirty="0" err="1"/>
              <a:t>atm</a:t>
            </a:r>
            <a:r>
              <a:rPr lang="en-US" sz="2000" dirty="0"/>
              <a:t>)</a:t>
            </a:r>
            <a:endParaRPr lang="en-US" sz="2000" i="1" dirty="0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4791086" y="4779644"/>
            <a:ext cx="2401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i="1"/>
              <a:t>T</a:t>
            </a:r>
            <a:r>
              <a:rPr lang="en-US" sz="2000"/>
              <a:t> = temperature (K)</a:t>
            </a:r>
            <a:endParaRPr lang="en-US" sz="2000" i="1"/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770766" y="5228906"/>
            <a:ext cx="389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i="1" dirty="0"/>
              <a:t>R</a:t>
            </a:r>
            <a:r>
              <a:rPr lang="en-US" sz="2000" dirty="0"/>
              <a:t> = gas constant (8.314 J/</a:t>
            </a:r>
            <a:r>
              <a:rPr lang="en-US" sz="2000" dirty="0" err="1"/>
              <a:t>K</a:t>
            </a:r>
            <a:r>
              <a:rPr lang="en-US" sz="1800" dirty="0" err="1">
                <a:cs typeface="Arial" charset="0"/>
              </a:rPr>
              <a:t>•</a:t>
            </a:r>
            <a:r>
              <a:rPr lang="en-US" sz="2000" dirty="0" err="1">
                <a:cs typeface="Arial" charset="0"/>
              </a:rPr>
              <a:t>mol</a:t>
            </a:r>
            <a:r>
              <a:rPr lang="en-US" sz="2000" dirty="0">
                <a:cs typeface="Arial" charset="0"/>
              </a:rPr>
              <a:t>)</a:t>
            </a:r>
            <a:endParaRPr lang="en-US" sz="2000" i="1" dirty="0"/>
          </a:p>
        </p:txBody>
      </p:sp>
      <p:sp>
        <p:nvSpPr>
          <p:cNvPr id="9" name="Rectangle 8"/>
          <p:cNvSpPr/>
          <p:nvPr/>
        </p:nvSpPr>
        <p:spPr>
          <a:xfrm>
            <a:off x="4326985" y="5690650"/>
            <a:ext cx="4632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Symbol" pitchFamily="18" charset="2"/>
              </a:rPr>
              <a:t>D</a:t>
            </a:r>
            <a:r>
              <a:rPr lang="en-US" sz="2000" i="1" dirty="0" err="1"/>
              <a:t>H</a:t>
            </a:r>
            <a:r>
              <a:rPr lang="en-US" sz="2000" baseline="-25000" dirty="0" err="1"/>
              <a:t>vap</a:t>
            </a:r>
            <a:r>
              <a:rPr lang="en-US" sz="2000" dirty="0"/>
              <a:t> = molar heat of vaporization (J/mol)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A4E944A6-B56A-49D2-9710-FF60FF652DF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2070100" y="0"/>
            <a:ext cx="3484563" cy="582613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11.7</a:t>
            </a:r>
          </a:p>
        </p:txBody>
      </p:sp>
      <p:sp>
        <p:nvSpPr>
          <p:cNvPr id="67587" name="Text Placeholder 2"/>
          <p:cNvSpPr>
            <a:spLocks noGrp="1"/>
          </p:cNvSpPr>
          <p:nvPr>
            <p:ph type="body" sz="quarter" idx="15"/>
          </p:nvPr>
        </p:nvSpPr>
        <p:spPr bwMode="auto">
          <a:xfrm>
            <a:off x="168275" y="681038"/>
            <a:ext cx="8807450" cy="584897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en-US" sz="1100" dirty="0">
              <a:latin typeface="Arial" charset="0"/>
            </a:endParaRPr>
          </a:p>
          <a:p>
            <a:pPr eaLnBrk="1" hangingPunct="1"/>
            <a:r>
              <a:rPr lang="en-US" sz="2000" b="1" i="1" dirty="0">
                <a:solidFill>
                  <a:srgbClr val="109769"/>
                </a:solidFill>
                <a:latin typeface="Arial" charset="0"/>
              </a:rPr>
              <a:t>Solution</a:t>
            </a:r>
            <a:r>
              <a:rPr lang="en-US" sz="2000" b="1" i="1" dirty="0">
                <a:latin typeface="Arial" charset="0"/>
              </a:rPr>
              <a:t>  </a:t>
            </a:r>
            <a:r>
              <a:rPr lang="en-US" sz="2000" dirty="0">
                <a:latin typeface="Arial" charset="0"/>
              </a:rPr>
              <a:t>Table 11.6 tells us that </a:t>
            </a:r>
            <a:r>
              <a:rPr lang="en-US" sz="2000" dirty="0">
                <a:latin typeface="Arial" charset="0"/>
                <a:sym typeface="Symbol" pitchFamily="18" charset="2"/>
              </a:rPr>
              <a:t></a:t>
            </a:r>
            <a:r>
              <a:rPr lang="en-US" sz="2000" i="1" dirty="0" err="1">
                <a:latin typeface="Arial" charset="0"/>
              </a:rPr>
              <a:t>H</a:t>
            </a:r>
            <a:r>
              <a:rPr lang="en-US" sz="2000" baseline="-25000" dirty="0" err="1">
                <a:latin typeface="Arial" charset="0"/>
              </a:rPr>
              <a:t>vap</a:t>
            </a:r>
            <a:r>
              <a:rPr lang="en-US" sz="2000" dirty="0">
                <a:latin typeface="Arial" charset="0"/>
              </a:rPr>
              <a:t> = 26.0 kJ/mol.  The data are</a:t>
            </a: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From Equation (11.5) we have</a:t>
            </a:r>
            <a:br>
              <a:rPr lang="en-US" sz="2000" dirty="0">
                <a:latin typeface="Arial" charset="0"/>
              </a:rPr>
            </a:br>
            <a:endParaRPr lang="en-US" sz="2000" dirty="0">
              <a:latin typeface="Arial" charset="0"/>
            </a:endParaRPr>
          </a:p>
          <a:p>
            <a:endParaRPr lang="en-US" sz="2000" dirty="0">
              <a:latin typeface="Arial" charset="0"/>
            </a:endParaRPr>
          </a:p>
          <a:p>
            <a:endParaRPr lang="en-US" sz="2000" dirty="0">
              <a:latin typeface="Arial" charset="0"/>
            </a:endParaRPr>
          </a:p>
          <a:p>
            <a:r>
              <a:rPr lang="en-US" sz="2000" dirty="0">
                <a:latin typeface="Arial" charset="0"/>
              </a:rPr>
              <a:t>Taking the antilog of both sides (see Appendix 4), we obtain</a:t>
            </a:r>
          </a:p>
          <a:p>
            <a:endParaRPr lang="en-US" sz="1100" dirty="0">
              <a:latin typeface="Arial" charset="0"/>
            </a:endParaRPr>
          </a:p>
          <a:p>
            <a:endParaRPr lang="en-US" sz="1100" dirty="0">
              <a:latin typeface="Arial" charset="0"/>
            </a:endParaRPr>
          </a:p>
          <a:p>
            <a:endParaRPr lang="en-US" sz="2000" i="1" dirty="0">
              <a:latin typeface="Arial" charset="0"/>
            </a:endParaRPr>
          </a:p>
          <a:p>
            <a:r>
              <a:rPr lang="en-US" sz="2000" i="1" dirty="0">
                <a:latin typeface="Arial" charset="0"/>
              </a:rPr>
              <a:t>			</a:t>
            </a:r>
          </a:p>
          <a:p>
            <a:r>
              <a:rPr lang="en-US" sz="2000" i="1" dirty="0">
                <a:latin typeface="Arial" charset="0"/>
              </a:rPr>
              <a:t>			P</a:t>
            </a:r>
            <a:r>
              <a:rPr lang="en-US" sz="2000" baseline="-25000" dirty="0">
                <a:latin typeface="Arial" charset="0"/>
              </a:rPr>
              <a:t>2</a:t>
            </a:r>
            <a:r>
              <a:rPr lang="en-US" sz="2000" dirty="0">
                <a:latin typeface="Arial" charset="0"/>
              </a:rPr>
              <a:t> = 656 mmHg</a:t>
            </a:r>
          </a:p>
          <a:p>
            <a:endParaRPr lang="en-US" sz="2000" b="1" i="1" dirty="0">
              <a:solidFill>
                <a:srgbClr val="109769"/>
              </a:solidFill>
              <a:latin typeface="Arial" charset="0"/>
            </a:endParaRPr>
          </a:p>
          <a:p>
            <a:r>
              <a:rPr lang="en-US" sz="2000" b="1" i="1" dirty="0">
                <a:solidFill>
                  <a:srgbClr val="109769"/>
                </a:solidFill>
                <a:latin typeface="Arial" charset="0"/>
              </a:rPr>
              <a:t>Check  </a:t>
            </a:r>
            <a:r>
              <a:rPr lang="en-US" sz="2000" dirty="0">
                <a:latin typeface="Arial" charset="0"/>
              </a:rPr>
              <a:t>We expect the vapor pressure to be greater at the higher temperature.  Therefore, the answer is reasonable.</a:t>
            </a:r>
          </a:p>
          <a:p>
            <a:pPr eaLnBrk="1" hangingPunct="1"/>
            <a:endParaRPr lang="en-US" sz="2000" dirty="0">
              <a:latin typeface="Arial" charset="0"/>
            </a:endParaRPr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0648" y="1396124"/>
            <a:ext cx="4808813" cy="55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2700" y="2453327"/>
            <a:ext cx="4457493" cy="93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9843" y="4095268"/>
            <a:ext cx="2359301" cy="63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A4E944A6-B56A-49D2-9710-FF60FF652DF2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BA56-9BE3-478C-A50B-BB18DAF69CC3}" type="slidenum">
              <a:rPr lang="en-US"/>
              <a:pPr/>
              <a:t>36</a:t>
            </a:fld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xfrm>
            <a:off x="663927" y="0"/>
            <a:ext cx="7793037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/>
              <a:t>Closed vs. Open Systems</a:t>
            </a: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1992" y="2566653"/>
            <a:ext cx="2232741" cy="222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530630" y="1510750"/>
            <a:ext cx="1974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333FF"/>
                </a:solidFill>
              </a:rPr>
              <a:t>Closed System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9637" y="2093015"/>
            <a:ext cx="3516927" cy="2737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608935" y="1514065"/>
            <a:ext cx="1823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333FF"/>
                </a:solidFill>
              </a:rPr>
              <a:t>Open System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07441" y="4718190"/>
            <a:ext cx="1937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at equilibrium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9182" y="4719727"/>
            <a:ext cx="2432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not at equilibrium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98169" y="5105804"/>
            <a:ext cx="2739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liquid molecules lost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663927" y="0"/>
            <a:ext cx="7793037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/>
              <a:t>Boiling Point</a:t>
            </a:r>
          </a:p>
        </p:txBody>
      </p:sp>
      <p:pic>
        <p:nvPicPr>
          <p:cNvPr id="89090" name="Picture 2" descr="http://www.schoolphysics.co.uk/age14-16/Heat%20energy/Heat%20energy/text/Boiling_/images/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1881" y="4410240"/>
            <a:ext cx="4177884" cy="213964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14403" y="3637717"/>
            <a:ext cx="368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vapor pressure &lt; external pressure</a:t>
            </a:r>
          </a:p>
        </p:txBody>
      </p:sp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8705" y="1550503"/>
            <a:ext cx="2247173" cy="182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48137" y="2369691"/>
            <a:ext cx="1651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Vapor pressure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910535" y="1918252"/>
            <a:ext cx="1" cy="51020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1998" y="1041159"/>
            <a:ext cx="1866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FF"/>
                </a:solidFill>
              </a:rPr>
              <a:t>External pressure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162327" y="1398106"/>
            <a:ext cx="1" cy="549964"/>
          </a:xfrm>
          <a:prstGeom prst="straightConnector1">
            <a:avLst/>
          </a:prstGeom>
          <a:ln w="28575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8393" y="1543258"/>
            <a:ext cx="2484575" cy="184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4356653" y="3650968"/>
            <a:ext cx="368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vapor pressure &gt; external pressure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333914" y="2363067"/>
            <a:ext cx="1651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Vapor pressure 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8096312" y="1911628"/>
            <a:ext cx="1" cy="51020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247775" y="1034535"/>
            <a:ext cx="1866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FF"/>
                </a:solidFill>
              </a:rPr>
              <a:t>External pressure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8348104" y="1391482"/>
            <a:ext cx="1" cy="549964"/>
          </a:xfrm>
          <a:prstGeom prst="straightConnector1">
            <a:avLst/>
          </a:prstGeom>
          <a:ln w="28575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095178" y="3313907"/>
            <a:ext cx="1328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Lower Temp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07612" y="3317221"/>
            <a:ext cx="137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Higher Temp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26146-D626-4F97-8669-D34F2FAAD6A6}" type="slidenum">
              <a:rPr lang="en-US"/>
              <a:pPr/>
              <a:t>38</a:t>
            </a:fld>
            <a:endParaRPr lang="en-US" dirty="0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>
          <a:xfrm>
            <a:off x="646253" y="0"/>
            <a:ext cx="7793037" cy="1143000"/>
          </a:xfrm>
          <a:noFill/>
          <a:ln/>
        </p:spPr>
        <p:txBody>
          <a:bodyPr lIns="90488" tIns="44450" rIns="90488" bIns="44450"/>
          <a:lstStyle/>
          <a:p>
            <a:r>
              <a:rPr lang="en-US" altLang="en-US" sz="4000" u="sng" dirty="0"/>
              <a:t>Vapor Pressure and Boiling Point</a:t>
            </a:r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7993" y="1083307"/>
            <a:ext cx="8458200" cy="2474904"/>
          </a:xfrm>
          <a:noFill/>
          <a:ln/>
        </p:spPr>
        <p:txBody>
          <a:bodyPr lIns="90488" tIns="44450" rIns="90488" bIns="44450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The </a:t>
            </a:r>
            <a:r>
              <a:rPr lang="en-US" altLang="en-US" sz="2400" b="1" i="1" dirty="0">
                <a:solidFill>
                  <a:srgbClr val="0000FF"/>
                </a:solidFill>
              </a:rPr>
              <a:t>boiling point</a:t>
            </a:r>
            <a:r>
              <a:rPr lang="en-US" altLang="en-US" sz="2400" dirty="0"/>
              <a:t> is the temperature at which the liquid’s vapor pressure is equal to the applied external pressure.</a:t>
            </a:r>
          </a:p>
          <a:p>
            <a:pPr>
              <a:spcBef>
                <a:spcPts val="1200"/>
              </a:spcBef>
            </a:pPr>
            <a:r>
              <a:rPr lang="en-US" altLang="en-US" sz="2400" dirty="0"/>
              <a:t>The </a:t>
            </a:r>
            <a:r>
              <a:rPr lang="en-US" altLang="en-US" sz="2400" b="1" i="1" dirty="0">
                <a:solidFill>
                  <a:srgbClr val="0000FF"/>
                </a:solidFill>
              </a:rPr>
              <a:t>normal</a:t>
            </a:r>
            <a:r>
              <a:rPr lang="en-US" altLang="en-US" sz="2400" i="1" dirty="0">
                <a:solidFill>
                  <a:srgbClr val="0000FF"/>
                </a:solidFill>
              </a:rPr>
              <a:t> </a:t>
            </a:r>
            <a:r>
              <a:rPr lang="en-US" altLang="en-US" sz="2400" b="1" i="1" dirty="0">
                <a:solidFill>
                  <a:srgbClr val="0000FF"/>
                </a:solidFill>
              </a:rPr>
              <a:t>boiling point</a:t>
            </a:r>
            <a:r>
              <a:rPr lang="en-US" altLang="en-US" sz="2400" dirty="0"/>
              <a:t> is the boiling point when the pressure is exactly 1 atm.</a:t>
            </a:r>
          </a:p>
          <a:p>
            <a:pPr>
              <a:spcBef>
                <a:spcPts val="1200"/>
              </a:spcBef>
            </a:pPr>
            <a:r>
              <a:rPr lang="en-US" altLang="en-US" sz="2400" dirty="0"/>
              <a:t>Decreasing the applied external pressure results in a lower boiling point.</a:t>
            </a: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1588" y="3718028"/>
            <a:ext cx="5573368" cy="249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Solid ↔ Liquid</a:t>
            </a:r>
          </a:p>
        </p:txBody>
      </p:sp>
      <p:pic>
        <p:nvPicPr>
          <p:cNvPr id="3" name="Picture 6" descr="D:\Ramesh dont del\CHANG-11e\Art File\labeled_jpegs\11_labeled_images\cha02680_t11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6930" y="4432646"/>
            <a:ext cx="4919870" cy="220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459022" y="1751942"/>
            <a:ext cx="51582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 i="1" dirty="0">
                <a:solidFill>
                  <a:srgbClr val="7030A0"/>
                </a:solidFill>
              </a:rPr>
              <a:t>Molar heat of vaporization </a:t>
            </a:r>
            <a:r>
              <a:rPr lang="en-US" sz="2000" dirty="0"/>
              <a:t>(</a:t>
            </a:r>
            <a:r>
              <a:rPr lang="en-US" sz="2000" dirty="0" err="1">
                <a:latin typeface="Symbol" pitchFamily="18" charset="2"/>
              </a:rPr>
              <a:t>D</a:t>
            </a:r>
            <a:r>
              <a:rPr lang="en-US" sz="2000" i="1" dirty="0" err="1"/>
              <a:t>H</a:t>
            </a:r>
            <a:r>
              <a:rPr lang="en-US" sz="2000" baseline="-25000" dirty="0" err="1"/>
              <a:t>vap</a:t>
            </a:r>
            <a:r>
              <a:rPr lang="en-US" sz="2000" dirty="0"/>
              <a:t>) is the energy required to vaporize 1 mole of liquid to gas.</a:t>
            </a:r>
            <a:endParaRPr lang="en-US" sz="2000" b="1" i="1" dirty="0"/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38422"/>
            <a:ext cx="2644015" cy="382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72272" y="3309454"/>
            <a:ext cx="51582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 i="1" dirty="0">
                <a:solidFill>
                  <a:srgbClr val="FF3300"/>
                </a:solidFill>
              </a:rPr>
              <a:t>Molar heat of fusion </a:t>
            </a:r>
            <a:r>
              <a:rPr lang="en-US" sz="2000" dirty="0"/>
              <a:t>(</a:t>
            </a:r>
            <a:r>
              <a:rPr lang="en-US" sz="2000" dirty="0" err="1">
                <a:latin typeface="Symbol" pitchFamily="18" charset="2"/>
              </a:rPr>
              <a:t>D</a:t>
            </a:r>
            <a:r>
              <a:rPr lang="en-US" sz="2000" i="1" dirty="0" err="1"/>
              <a:t>H</a:t>
            </a:r>
            <a:r>
              <a:rPr lang="en-US" sz="2000" baseline="-25000" dirty="0" err="1"/>
              <a:t>fus</a:t>
            </a:r>
            <a:r>
              <a:rPr lang="en-US" sz="2000" dirty="0"/>
              <a:t>) is the energy required to melt 1 mole of solid.</a:t>
            </a:r>
            <a:endParaRPr lang="en-US" sz="2000" b="1" i="1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279899" y="1659835"/>
            <a:ext cx="0" cy="1202635"/>
          </a:xfrm>
          <a:prstGeom prst="straightConnector1">
            <a:avLst/>
          </a:prstGeom>
          <a:ln w="38100">
            <a:solidFill>
              <a:srgbClr val="7030A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283226" y="2872409"/>
            <a:ext cx="0" cy="1275522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22833" y="993772"/>
            <a:ext cx="9103056" cy="5197689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spcBef>
                <a:spcPts val="2400"/>
              </a:spcBef>
              <a:buFont typeface="Arial" pitchFamily="34" charset="0"/>
              <a:buAutoNum type="arabicParenR"/>
            </a:pPr>
            <a:r>
              <a:rPr lang="en-US" dirty="0"/>
              <a:t>ion-dipole</a:t>
            </a:r>
          </a:p>
          <a:p>
            <a:pPr marL="514350" indent="-514350">
              <a:spcBef>
                <a:spcPts val="3600"/>
              </a:spcBef>
              <a:buAutoNum type="arabicParenR"/>
            </a:pPr>
            <a:r>
              <a:rPr lang="en-US" dirty="0"/>
              <a:t>dipole-dipole</a:t>
            </a:r>
          </a:p>
          <a:p>
            <a:pPr marL="514350" indent="-514350">
              <a:spcBef>
                <a:spcPts val="3600"/>
              </a:spcBef>
              <a:buFont typeface="Arial" pitchFamily="34" charset="0"/>
              <a:buAutoNum type="arabicParenR"/>
            </a:pPr>
            <a:r>
              <a:rPr lang="en-US" dirty="0"/>
              <a:t>hydrogen bonding</a:t>
            </a:r>
          </a:p>
          <a:p>
            <a:pPr marL="514350" indent="-514350">
              <a:spcBef>
                <a:spcPts val="3600"/>
              </a:spcBef>
              <a:buAutoNum type="arabicParenR"/>
            </a:pPr>
            <a:r>
              <a:rPr lang="en-US" dirty="0"/>
              <a:t>Induced/instantaneous dipole: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/>
              <a:t>	ion-induced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sz="1600" dirty="0"/>
              <a:t>	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/>
              <a:t>	dipole-induced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sz="1800" dirty="0"/>
              <a:t>	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/>
              <a:t>	instantaneous dipole-induced dipole 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742CF8A-5889-4A26-887A-F9C92EC7E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74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Strength of Intermolecular Forces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AF4CB2A7-52DA-4168-ABD9-B0DAD27EE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1001" y="1155633"/>
            <a:ext cx="443643" cy="43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5D978BC-EE67-435D-A905-FD631F18F3C6}"/>
              </a:ext>
            </a:extLst>
          </p:cNvPr>
          <p:cNvGrpSpPr/>
          <p:nvPr/>
        </p:nvGrpSpPr>
        <p:grpSpPr>
          <a:xfrm>
            <a:off x="5627041" y="1070081"/>
            <a:ext cx="1241406" cy="560512"/>
            <a:chOff x="3668748" y="2476900"/>
            <a:chExt cx="1792878" cy="809509"/>
          </a:xfrm>
        </p:grpSpPr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94F17571-0129-47B7-BE03-3C862FE69D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72518" y="2583100"/>
              <a:ext cx="1128304" cy="703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1F8C60E5-1D5C-40D7-BD3A-6976B0869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31910" y="2491294"/>
              <a:ext cx="429716" cy="332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id="{52EF3090-CC6B-40C8-B08A-2A181E35E1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68748" y="2476900"/>
              <a:ext cx="398145" cy="278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5" name="Picture 4">
            <a:extLst>
              <a:ext uri="{FF2B5EF4-FFF2-40B4-BE49-F238E27FC236}">
                <a16:creationId xmlns:a16="http://schemas.microsoft.com/office/drawing/2014/main" id="{8344DCCE-D358-4986-B49D-65346D247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4830" y="4208976"/>
            <a:ext cx="443643" cy="43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43F92A03-8E63-4157-8AE7-DD107A10E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238" y="4091156"/>
            <a:ext cx="718271" cy="63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FF277AD1-813B-4807-8394-BC387C42F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20013" y="4917120"/>
            <a:ext cx="718271" cy="63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A6DCFCA0-7AD6-4574-852E-0DAC81F63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4064" y="5739363"/>
            <a:ext cx="718271" cy="63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6B0E38E-6F26-4D36-8172-121521A3048F}"/>
              </a:ext>
            </a:extLst>
          </p:cNvPr>
          <p:cNvGrpSpPr/>
          <p:nvPr/>
        </p:nvGrpSpPr>
        <p:grpSpPr>
          <a:xfrm>
            <a:off x="5969188" y="2028500"/>
            <a:ext cx="1241406" cy="560512"/>
            <a:chOff x="3668748" y="2476900"/>
            <a:chExt cx="1792878" cy="809509"/>
          </a:xfrm>
        </p:grpSpPr>
        <p:pic>
          <p:nvPicPr>
            <p:cNvPr id="44" name="Picture 3">
              <a:extLst>
                <a:ext uri="{FF2B5EF4-FFF2-40B4-BE49-F238E27FC236}">
                  <a16:creationId xmlns:a16="http://schemas.microsoft.com/office/drawing/2014/main" id="{30108110-413E-41B1-86C9-371B868DD4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72518" y="2583100"/>
              <a:ext cx="1128304" cy="703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358D30B4-C9C8-4D44-80DE-74E6D8465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31910" y="2491294"/>
              <a:ext cx="429716" cy="332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3">
              <a:extLst>
                <a:ext uri="{FF2B5EF4-FFF2-40B4-BE49-F238E27FC236}">
                  <a16:creationId xmlns:a16="http://schemas.microsoft.com/office/drawing/2014/main" id="{4AFE4507-D800-47D6-A6A6-7B018486FD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68748" y="2476900"/>
              <a:ext cx="398145" cy="278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A0A61DC-5DD8-4728-9923-4B2589820C82}"/>
              </a:ext>
            </a:extLst>
          </p:cNvPr>
          <p:cNvGrpSpPr/>
          <p:nvPr/>
        </p:nvGrpSpPr>
        <p:grpSpPr>
          <a:xfrm>
            <a:off x="4614951" y="2028500"/>
            <a:ext cx="1241406" cy="560512"/>
            <a:chOff x="3668748" y="2476900"/>
            <a:chExt cx="1792878" cy="809509"/>
          </a:xfrm>
        </p:grpSpPr>
        <p:pic>
          <p:nvPicPr>
            <p:cNvPr id="48" name="Picture 3">
              <a:extLst>
                <a:ext uri="{FF2B5EF4-FFF2-40B4-BE49-F238E27FC236}">
                  <a16:creationId xmlns:a16="http://schemas.microsoft.com/office/drawing/2014/main" id="{4C860D92-05B8-4EFC-9176-8E697770BC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72518" y="2583100"/>
              <a:ext cx="1128304" cy="703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9642B553-6733-44D9-A796-B7DC835BE8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31910" y="2491294"/>
              <a:ext cx="429716" cy="332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3">
              <a:extLst>
                <a:ext uri="{FF2B5EF4-FFF2-40B4-BE49-F238E27FC236}">
                  <a16:creationId xmlns:a16="http://schemas.microsoft.com/office/drawing/2014/main" id="{552F3B48-0087-4275-852D-1DC45DBA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68748" y="2476900"/>
              <a:ext cx="398145" cy="278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2" name="Group 17">
            <a:extLst>
              <a:ext uri="{FF2B5EF4-FFF2-40B4-BE49-F238E27FC236}">
                <a16:creationId xmlns:a16="http://schemas.microsoft.com/office/drawing/2014/main" id="{8F461872-B4C7-48A4-893B-B32D888E1C27}"/>
              </a:ext>
            </a:extLst>
          </p:cNvPr>
          <p:cNvGrpSpPr>
            <a:grpSpLocks/>
          </p:cNvGrpSpPr>
          <p:nvPr/>
        </p:nvGrpSpPr>
        <p:grpSpPr bwMode="auto">
          <a:xfrm>
            <a:off x="4835124" y="2856767"/>
            <a:ext cx="1681163" cy="685801"/>
            <a:chOff x="806" y="2216"/>
            <a:chExt cx="1059" cy="432"/>
          </a:xfrm>
        </p:grpSpPr>
        <p:sp>
          <p:nvSpPr>
            <p:cNvPr id="60" name="Text Box 12">
              <a:extLst>
                <a:ext uri="{FF2B5EF4-FFF2-40B4-BE49-F238E27FC236}">
                  <a16:creationId xmlns:a16="http://schemas.microsoft.com/office/drawing/2014/main" id="{94EEC2A7-BED3-4BE3-ADF3-F803DAE622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" y="2269"/>
              <a:ext cx="25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3200" dirty="0"/>
                <a:t>X</a:t>
              </a:r>
            </a:p>
          </p:txBody>
        </p:sp>
        <p:sp>
          <p:nvSpPr>
            <p:cNvPr id="61" name="Text Box 13">
              <a:extLst>
                <a:ext uri="{FF2B5EF4-FFF2-40B4-BE49-F238E27FC236}">
                  <a16:creationId xmlns:a16="http://schemas.microsoft.com/office/drawing/2014/main" id="{D0D2FC84-EAEE-4929-A925-CD33BCF9BD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2280"/>
              <a:ext cx="27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3200" dirty="0"/>
                <a:t>H</a:t>
              </a:r>
            </a:p>
          </p:txBody>
        </p:sp>
        <p:sp>
          <p:nvSpPr>
            <p:cNvPr id="62" name="Text Box 14">
              <a:extLst>
                <a:ext uri="{FF2B5EF4-FFF2-40B4-BE49-F238E27FC236}">
                  <a16:creationId xmlns:a16="http://schemas.microsoft.com/office/drawing/2014/main" id="{5E2E1D86-F604-4EED-BAE1-5FAB945A5D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0" y="2216"/>
              <a:ext cx="29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3200"/>
                <a:t>…</a:t>
              </a:r>
            </a:p>
          </p:txBody>
        </p:sp>
        <p:sp>
          <p:nvSpPr>
            <p:cNvPr id="63" name="Text Box 15">
              <a:extLst>
                <a:ext uri="{FF2B5EF4-FFF2-40B4-BE49-F238E27FC236}">
                  <a16:creationId xmlns:a16="http://schemas.microsoft.com/office/drawing/2014/main" id="{3E9982E7-1456-473D-A76A-5A5A2C6428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8" y="2280"/>
              <a:ext cx="25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3200" dirty="0"/>
                <a:t>X</a:t>
              </a:r>
            </a:p>
          </p:txBody>
        </p:sp>
        <p:sp>
          <p:nvSpPr>
            <p:cNvPr id="64" name="Line 16">
              <a:extLst>
                <a:ext uri="{FF2B5EF4-FFF2-40B4-BE49-F238E27FC236}">
                  <a16:creationId xmlns:a16="http://schemas.microsoft.com/office/drawing/2014/main" id="{2418F3CD-B36F-4CD8-B299-0D74E4B054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3" y="2473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87E54D9-ADCC-4782-A645-C5809EF5C401}"/>
              </a:ext>
            </a:extLst>
          </p:cNvPr>
          <p:cNvGrpSpPr/>
          <p:nvPr/>
        </p:nvGrpSpPr>
        <p:grpSpPr>
          <a:xfrm>
            <a:off x="4640385" y="4931490"/>
            <a:ext cx="1241406" cy="560512"/>
            <a:chOff x="3668748" y="2476900"/>
            <a:chExt cx="1792878" cy="809509"/>
          </a:xfrm>
        </p:grpSpPr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8776E9ED-7A5B-49EF-B654-91FF4A4C11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72518" y="2583100"/>
              <a:ext cx="1128304" cy="703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" name="Picture 2">
              <a:extLst>
                <a:ext uri="{FF2B5EF4-FFF2-40B4-BE49-F238E27FC236}">
                  <a16:creationId xmlns:a16="http://schemas.microsoft.com/office/drawing/2014/main" id="{969E949E-5EAD-4277-8C7C-CDE172C2A1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31910" y="2491294"/>
              <a:ext cx="429716" cy="332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56516A07-65B9-41F2-9D9C-B96F156E1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68748" y="2476900"/>
              <a:ext cx="398145" cy="278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9" name="Picture 4">
            <a:extLst>
              <a:ext uri="{FF2B5EF4-FFF2-40B4-BE49-F238E27FC236}">
                <a16:creationId xmlns:a16="http://schemas.microsoft.com/office/drawing/2014/main" id="{D132523B-B5AA-4F27-8951-8598703F4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1296" y="5734740"/>
            <a:ext cx="718271" cy="63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03F6F412-CA1C-4C01-BD6D-26118212E348}"/>
              </a:ext>
            </a:extLst>
          </p:cNvPr>
          <p:cNvSpPr/>
          <p:nvPr/>
        </p:nvSpPr>
        <p:spPr>
          <a:xfrm>
            <a:off x="1494434" y="2318364"/>
            <a:ext cx="1834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2400"/>
              </a:spcBef>
            </a:pPr>
            <a:r>
              <a:rPr lang="en-US" sz="2400" dirty="0">
                <a:solidFill>
                  <a:srgbClr val="FF0000"/>
                </a:solidFill>
              </a:rPr>
              <a:t>(5-25 kJ/mol)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202B947-F9FA-41F8-A14C-820AF6CF3899}"/>
              </a:ext>
            </a:extLst>
          </p:cNvPr>
          <p:cNvSpPr/>
          <p:nvPr/>
        </p:nvSpPr>
        <p:spPr>
          <a:xfrm>
            <a:off x="1494434" y="1438029"/>
            <a:ext cx="21451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2400"/>
              </a:spcBef>
            </a:pPr>
            <a:r>
              <a:rPr lang="en-US" sz="2400" dirty="0">
                <a:solidFill>
                  <a:srgbClr val="FF0000"/>
                </a:solidFill>
              </a:rPr>
              <a:t>(40-600 kJ/mol)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165884E-FC09-47E0-962B-5E3CB2A6060F}"/>
              </a:ext>
            </a:extLst>
          </p:cNvPr>
          <p:cNvSpPr/>
          <p:nvPr/>
        </p:nvSpPr>
        <p:spPr>
          <a:xfrm>
            <a:off x="1494434" y="3191688"/>
            <a:ext cx="19896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2400"/>
              </a:spcBef>
            </a:pPr>
            <a:r>
              <a:rPr lang="en-US" sz="2400" dirty="0">
                <a:solidFill>
                  <a:srgbClr val="FF0000"/>
                </a:solidFill>
              </a:rPr>
              <a:t>(10-40 kJ/mol)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E9C0BBC-4FD6-4DA0-A0C0-7EAB686578E1}"/>
              </a:ext>
            </a:extLst>
          </p:cNvPr>
          <p:cNvSpPr/>
          <p:nvPr/>
        </p:nvSpPr>
        <p:spPr>
          <a:xfrm>
            <a:off x="1494433" y="4429040"/>
            <a:ext cx="1834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2400"/>
              </a:spcBef>
            </a:pPr>
            <a:r>
              <a:rPr lang="en-US" sz="2400" dirty="0">
                <a:solidFill>
                  <a:srgbClr val="FF0000"/>
                </a:solidFill>
              </a:rPr>
              <a:t>(5-15 kJ/mol)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6D4719D-AC45-441D-A86E-79938CD5A5AB}"/>
              </a:ext>
            </a:extLst>
          </p:cNvPr>
          <p:cNvSpPr/>
          <p:nvPr/>
        </p:nvSpPr>
        <p:spPr>
          <a:xfrm>
            <a:off x="1494433" y="5170257"/>
            <a:ext cx="1834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2400"/>
              </a:spcBef>
            </a:pPr>
            <a:r>
              <a:rPr lang="en-US" sz="2400" dirty="0">
                <a:solidFill>
                  <a:srgbClr val="FF0000"/>
                </a:solidFill>
              </a:rPr>
              <a:t>(2-10 kJ/mol)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C88E31A-C4B5-4654-9971-C6E21CB0CF03}"/>
              </a:ext>
            </a:extLst>
          </p:cNvPr>
          <p:cNvSpPr/>
          <p:nvPr/>
        </p:nvSpPr>
        <p:spPr>
          <a:xfrm>
            <a:off x="1494433" y="5992810"/>
            <a:ext cx="2222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2400"/>
              </a:spcBef>
            </a:pPr>
            <a:r>
              <a:rPr lang="en-US" sz="2400" dirty="0">
                <a:solidFill>
                  <a:srgbClr val="FF0000"/>
                </a:solidFill>
              </a:rPr>
              <a:t>(0.05-40 kJ/mol)</a:t>
            </a:r>
          </a:p>
        </p:txBody>
      </p:sp>
    </p:spTree>
    <p:extLst>
      <p:ext uri="{BB962C8B-B14F-4D97-AF65-F5344CB8AC3E}">
        <p14:creationId xmlns:p14="http://schemas.microsoft.com/office/powerpoint/2010/main" val="29433107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Solid ↔ Gas</a:t>
            </a:r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00" y="1534762"/>
            <a:ext cx="2644015" cy="382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755379" y="2932036"/>
            <a:ext cx="367748" cy="1182757"/>
          </a:xfrm>
          <a:prstGeom prst="roundRect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150705" y="1426537"/>
            <a:ext cx="5775518" cy="1614833"/>
          </a:xfrm>
          <a:prstGeom prst="rect">
            <a:avLst/>
          </a:prstGeom>
          <a:noFill/>
          <a:ln/>
        </p:spPr>
        <p:txBody>
          <a:bodyPr lIns="90488" tIns="44450" rIns="90488" bIns="44450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+mn-lt"/>
                <a:ea typeface="+mn-ea"/>
                <a:cs typeface="+mn-cs"/>
              </a:rPr>
              <a:t>Sublimation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 is the direct transition from the solid to the vapor state “bypassing” the liquid phase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During sublimation the solid and gas phases are in equilibrium</a:t>
            </a:r>
          </a:p>
        </p:txBody>
      </p:sp>
      <p:pic>
        <p:nvPicPr>
          <p:cNvPr id="13" name="Picture 2" descr="D:\Ramesh dont del\CHANG-11e\Art File\labeled_jpegs\11_labeled_images\cha02680_ma11_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8117" y="3034502"/>
            <a:ext cx="1692595" cy="202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4402997" y="5033373"/>
            <a:ext cx="1144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Iodine (I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</p:txBody>
      </p:sp>
      <p:pic>
        <p:nvPicPr>
          <p:cNvPr id="59394" name="Picture 2" descr="http://drinks.seriouseats.com/images/2013/07/20131407-icetra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8631" y="3192218"/>
            <a:ext cx="2409723" cy="180926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559827" y="5019263"/>
            <a:ext cx="1689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Ice Cubes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Solid ↔ Gas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459022" y="1751942"/>
            <a:ext cx="51582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 i="1" dirty="0">
                <a:solidFill>
                  <a:srgbClr val="7030A0"/>
                </a:solidFill>
              </a:rPr>
              <a:t>Molar heat of vaporization </a:t>
            </a:r>
            <a:r>
              <a:rPr lang="en-US" sz="2000" dirty="0"/>
              <a:t>(</a:t>
            </a:r>
            <a:r>
              <a:rPr lang="en-US" sz="2000" dirty="0" err="1">
                <a:latin typeface="Symbol" pitchFamily="18" charset="2"/>
              </a:rPr>
              <a:t>D</a:t>
            </a:r>
            <a:r>
              <a:rPr lang="en-US" sz="2000" i="1" dirty="0" err="1"/>
              <a:t>H</a:t>
            </a:r>
            <a:r>
              <a:rPr lang="en-US" sz="2000" baseline="-25000" dirty="0" err="1"/>
              <a:t>vap</a:t>
            </a:r>
            <a:r>
              <a:rPr lang="en-US" sz="2000" dirty="0"/>
              <a:t>) is the energy required to vaporize 1 mole of liquid to gas.</a:t>
            </a:r>
            <a:endParaRPr lang="en-US" sz="2000" b="1" i="1" dirty="0"/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338" y="938422"/>
            <a:ext cx="2644015" cy="382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472272" y="3309454"/>
            <a:ext cx="51582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 i="1" dirty="0">
                <a:solidFill>
                  <a:srgbClr val="FF3300"/>
                </a:solidFill>
              </a:rPr>
              <a:t>Molar heat of fusion </a:t>
            </a:r>
            <a:r>
              <a:rPr lang="en-US" sz="2000" dirty="0"/>
              <a:t>(</a:t>
            </a:r>
            <a:r>
              <a:rPr lang="en-US" sz="2000" dirty="0" err="1">
                <a:latin typeface="Symbol" pitchFamily="18" charset="2"/>
              </a:rPr>
              <a:t>D</a:t>
            </a:r>
            <a:r>
              <a:rPr lang="en-US" sz="2000" i="1" dirty="0" err="1"/>
              <a:t>H</a:t>
            </a:r>
            <a:r>
              <a:rPr lang="en-US" sz="2000" baseline="-25000" dirty="0" err="1"/>
              <a:t>fus</a:t>
            </a:r>
            <a:r>
              <a:rPr lang="en-US" sz="2000" dirty="0"/>
              <a:t>) is the energy required to melt 1 mole of solid.</a:t>
            </a:r>
            <a:endParaRPr lang="en-US" sz="2000" b="1" i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279899" y="1659835"/>
            <a:ext cx="0" cy="1202635"/>
          </a:xfrm>
          <a:prstGeom prst="straightConnector1">
            <a:avLst/>
          </a:prstGeom>
          <a:ln w="38100">
            <a:solidFill>
              <a:srgbClr val="7030A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283226" y="2872409"/>
            <a:ext cx="0" cy="1275522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471519" y="4694094"/>
            <a:ext cx="494692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 i="1" dirty="0">
                <a:solidFill>
                  <a:srgbClr val="FFC000"/>
                </a:solidFill>
              </a:rPr>
              <a:t>Molar heat of sublimation </a:t>
            </a:r>
            <a:r>
              <a:rPr lang="en-US" sz="2000" dirty="0"/>
              <a:t>(</a:t>
            </a:r>
            <a:r>
              <a:rPr lang="en-US" sz="2000" i="1" dirty="0" err="1">
                <a:latin typeface="Symbol" pitchFamily="18" charset="2"/>
              </a:rPr>
              <a:t>D</a:t>
            </a:r>
            <a:r>
              <a:rPr lang="en-US" sz="2000" i="1" dirty="0" err="1"/>
              <a:t>H</a:t>
            </a:r>
            <a:r>
              <a:rPr lang="en-US" sz="2000" baseline="-25000" dirty="0" err="1"/>
              <a:t>sub</a:t>
            </a:r>
            <a:r>
              <a:rPr lang="en-US" sz="2000" dirty="0"/>
              <a:t>) is the energy required to sublime 1 mole of a solid.</a:t>
            </a:r>
            <a:endParaRPr lang="en-US" sz="2000" b="1" i="1" dirty="0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4724400" y="5363886"/>
            <a:ext cx="26614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b="1" i="1" dirty="0" err="1">
                <a:solidFill>
                  <a:srgbClr val="FFC000"/>
                </a:solidFill>
                <a:latin typeface="Symbol" pitchFamily="18" charset="2"/>
              </a:rPr>
              <a:t>D</a:t>
            </a:r>
            <a:r>
              <a:rPr lang="en-US" sz="2400" b="1" i="1" dirty="0" err="1">
                <a:solidFill>
                  <a:srgbClr val="FFC000"/>
                </a:solidFill>
              </a:rPr>
              <a:t>H</a:t>
            </a:r>
            <a:r>
              <a:rPr lang="en-US" sz="2400" baseline="-25000" dirty="0" err="1">
                <a:solidFill>
                  <a:srgbClr val="FFC000"/>
                </a:solidFill>
              </a:rPr>
              <a:t>sub</a:t>
            </a:r>
            <a:r>
              <a:rPr lang="en-US" sz="2400" baseline="-25000" dirty="0"/>
              <a:t> = </a:t>
            </a:r>
            <a:r>
              <a:rPr lang="en-US" sz="2400" b="1" i="1" dirty="0" err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400" b="1" i="1" dirty="0" err="1">
                <a:solidFill>
                  <a:srgbClr val="FF0000"/>
                </a:solidFill>
              </a:rPr>
              <a:t>H</a:t>
            </a:r>
            <a:r>
              <a:rPr lang="en-US" sz="2400" baseline="-25000" dirty="0" err="1">
                <a:solidFill>
                  <a:srgbClr val="FF0000"/>
                </a:solidFill>
              </a:rPr>
              <a:t>fus</a:t>
            </a:r>
            <a:r>
              <a:rPr lang="en-US" sz="2400" dirty="0"/>
              <a:t> + </a:t>
            </a:r>
            <a:r>
              <a:rPr lang="en-US" sz="2400" b="1" i="1" dirty="0" err="1">
                <a:solidFill>
                  <a:srgbClr val="7030A0"/>
                </a:solidFill>
                <a:latin typeface="Symbol" pitchFamily="18" charset="2"/>
              </a:rPr>
              <a:t>D</a:t>
            </a:r>
            <a:r>
              <a:rPr lang="en-US" sz="2400" b="1" i="1" dirty="0" err="1">
                <a:solidFill>
                  <a:srgbClr val="7030A0"/>
                </a:solidFill>
              </a:rPr>
              <a:t>H</a:t>
            </a:r>
            <a:r>
              <a:rPr lang="en-US" sz="2400" baseline="-25000" dirty="0" err="1">
                <a:solidFill>
                  <a:srgbClr val="7030A0"/>
                </a:solidFill>
              </a:rPr>
              <a:t>vap</a:t>
            </a:r>
            <a:endParaRPr lang="en-US" sz="2400" baseline="-25000" dirty="0">
              <a:solidFill>
                <a:srgbClr val="7030A0"/>
              </a:solidFill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5162550" y="5973417"/>
            <a:ext cx="17683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( Hess’s Law)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077817" y="1679713"/>
            <a:ext cx="0" cy="2451653"/>
          </a:xfrm>
          <a:prstGeom prst="straightConnector1">
            <a:avLst/>
          </a:prstGeom>
          <a:ln w="38100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389120" y="1812092"/>
            <a:ext cx="4724400" cy="2963108"/>
          </a:xfrm>
        </p:spPr>
        <p:txBody>
          <a:bodyPr>
            <a:normAutofit/>
          </a:bodyPr>
          <a:lstStyle/>
          <a:p>
            <a:r>
              <a:rPr lang="en-US" sz="2000" dirty="0"/>
              <a:t>Temperature vs. Heat added curve.</a:t>
            </a:r>
          </a:p>
          <a:p>
            <a:endParaRPr lang="en-US" sz="2000" dirty="0"/>
          </a:p>
          <a:p>
            <a:r>
              <a:rPr lang="en-US" sz="2000" dirty="0"/>
              <a:t>The temperature of the substance does not rise during the phase change.</a:t>
            </a:r>
          </a:p>
          <a:p>
            <a:endParaRPr lang="en-US" sz="2000" dirty="0"/>
          </a:p>
          <a:p>
            <a:r>
              <a:rPr lang="en-US" sz="2000" dirty="0"/>
              <a:t>The heat added to the system at the melting and boiling points goes into breaking intermolecular forces.</a:t>
            </a:r>
          </a:p>
        </p:txBody>
      </p:sp>
      <p:pic>
        <p:nvPicPr>
          <p:cNvPr id="69639" name="Picture 7" descr="11_1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b="4015"/>
          <a:stretch>
            <a:fillRect/>
          </a:stretch>
        </p:blipFill>
        <p:spPr>
          <a:xfrm>
            <a:off x="527256" y="1934798"/>
            <a:ext cx="3560084" cy="2644127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4450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Phase Change and Heating Curve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D97-DE8E-47B3-A692-F14DA565522A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468EA6-39B7-484D-8D00-13D11A345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37" y="190500"/>
            <a:ext cx="7096125" cy="6477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D242532-95AD-449C-A86B-0A6D6AF22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7375" y="5459888"/>
            <a:ext cx="206184" cy="20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4BC326-7018-4328-90F1-C03E4D6A0FFA}"/>
              </a:ext>
            </a:extLst>
          </p:cNvPr>
          <p:cNvSpPr/>
          <p:nvPr/>
        </p:nvSpPr>
        <p:spPr>
          <a:xfrm>
            <a:off x="1154878" y="5914415"/>
            <a:ext cx="1759171" cy="26377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7B4986B-1961-4534-8FB5-AA7F739EF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4164" y="5238661"/>
            <a:ext cx="206184" cy="20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0CF6341-8B80-4D40-8C30-986A3A936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7374" y="5673653"/>
            <a:ext cx="206184" cy="20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32047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322" y="6285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Phase Diagram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941455" y="1032359"/>
            <a:ext cx="726550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A </a:t>
            </a:r>
            <a:r>
              <a:rPr lang="en-US" sz="2000" b="1" i="1" dirty="0"/>
              <a:t>phase diagram</a:t>
            </a:r>
            <a:r>
              <a:rPr lang="en-US" sz="2000" dirty="0"/>
              <a:t> summarizes the conditions at which a substance exists as a solid, liquid, or gas and the places where </a:t>
            </a:r>
            <a:r>
              <a:rPr lang="en-US" sz="2000" dirty="0" err="1"/>
              <a:t>equilibria</a:t>
            </a:r>
            <a:r>
              <a:rPr lang="en-US" sz="2000" dirty="0"/>
              <a:t> exist between phases.</a:t>
            </a:r>
          </a:p>
        </p:txBody>
      </p:sp>
      <p:pic>
        <p:nvPicPr>
          <p:cNvPr id="7" name="Picture 10" descr="11_26"/>
          <p:cNvPicPr>
            <a:picLocks noChangeAspect="1" noChangeArrowheads="1"/>
          </p:cNvPicPr>
          <p:nvPr/>
        </p:nvPicPr>
        <p:blipFill>
          <a:blip r:embed="rId2" cstate="print"/>
          <a:srcRect b="5446"/>
          <a:stretch>
            <a:fillRect/>
          </a:stretch>
        </p:blipFill>
        <p:spPr>
          <a:xfrm>
            <a:off x="1094311" y="2337625"/>
            <a:ext cx="6980778" cy="318052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322" y="6285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Phase Diagram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56302" y="968670"/>
            <a:ext cx="5256795" cy="2403182"/>
            <a:chOff x="1362666" y="928912"/>
            <a:chExt cx="6429611" cy="2939343"/>
          </a:xfrm>
        </p:grpSpPr>
        <p:pic>
          <p:nvPicPr>
            <p:cNvPr id="7" name="Picture 10" descr="11_26"/>
            <p:cNvPicPr>
              <a:picLocks noChangeAspect="1" noChangeArrowheads="1"/>
            </p:cNvPicPr>
            <p:nvPr/>
          </p:nvPicPr>
          <p:blipFill>
            <a:blip r:embed="rId2" cstate="print"/>
            <a:srcRect b="5446"/>
            <a:stretch>
              <a:fillRect/>
            </a:stretch>
          </p:blipFill>
          <p:spPr>
            <a:xfrm>
              <a:off x="1362666" y="928912"/>
              <a:ext cx="6429611" cy="2929404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3866322" y="3868255"/>
              <a:ext cx="1411357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2773017" y="1732722"/>
              <a:ext cx="0" cy="124901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287869" y="3538331"/>
            <a:ext cx="641074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Important Notes:</a:t>
            </a:r>
          </a:p>
          <a:p>
            <a:pPr marL="457200">
              <a:spcBef>
                <a:spcPts val="1200"/>
              </a:spcBef>
            </a:pPr>
            <a:r>
              <a:rPr lang="en-US" b="1" dirty="0"/>
              <a:t>Each line (AC, AB, and AD):</a:t>
            </a:r>
            <a:r>
              <a:rPr lang="en-US" dirty="0"/>
              <a:t> two phases are in equilibrium.</a:t>
            </a:r>
          </a:p>
          <a:p>
            <a:pPr marL="457200">
              <a:spcBef>
                <a:spcPts val="1200"/>
              </a:spcBef>
            </a:pPr>
            <a:r>
              <a:rPr lang="en-US" b="1" u="sng" dirty="0"/>
              <a:t>B) The critical point:</a:t>
            </a:r>
            <a:r>
              <a:rPr lang="en-US" b="1" dirty="0"/>
              <a:t> </a:t>
            </a:r>
            <a:r>
              <a:rPr lang="en-US" dirty="0"/>
              <a:t>above this critical temperature and critical pressure the liquid and vapor are indistinguishable from each other.</a:t>
            </a:r>
          </a:p>
          <a:p>
            <a:pPr marL="457200">
              <a:spcBef>
                <a:spcPts val="1200"/>
              </a:spcBef>
            </a:pPr>
            <a:r>
              <a:rPr lang="en-US" b="1" u="sng" dirty="0"/>
              <a:t>Below A: </a:t>
            </a:r>
            <a:r>
              <a:rPr lang="en-US" dirty="0"/>
              <a:t>the point below which the substance cannot exist as a liquid .</a:t>
            </a:r>
          </a:p>
          <a:p>
            <a:pPr marL="457200">
              <a:spcBef>
                <a:spcPts val="1200"/>
              </a:spcBef>
            </a:pPr>
            <a:r>
              <a:rPr lang="en-US" b="1" u="sng" dirty="0"/>
              <a:t>A) The triple point:</a:t>
            </a:r>
            <a:r>
              <a:rPr lang="en-US" b="1" dirty="0"/>
              <a:t> </a:t>
            </a:r>
            <a:r>
              <a:rPr lang="en-US" dirty="0"/>
              <a:t>the point at which all three states are in equilibrium.</a:t>
            </a:r>
          </a:p>
          <a:p>
            <a:pPr marL="457200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83E82-2D5A-4ED4-805D-6466907708D7}" type="slidenum">
              <a:rPr lang="en-US"/>
              <a:pPr>
                <a:defRPr/>
              </a:pPr>
              <a:t>46</a:t>
            </a:fld>
            <a:endParaRPr lang="en-US"/>
          </a:p>
        </p:txBody>
      </p:sp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166" y="1568977"/>
            <a:ext cx="4552354" cy="401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7322" y="628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Phase Diagram of Water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90160" y="1133060"/>
            <a:ext cx="3881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Normal melting and boiling points.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83534" y="4370527"/>
            <a:ext cx="4060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Solid to liquid with applied pressure. </a:t>
            </a:r>
          </a:p>
        </p:txBody>
      </p:sp>
      <p:pic>
        <p:nvPicPr>
          <p:cNvPr id="12" name="Picture 2" descr="cha02680_cia11_0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0720" y="4821388"/>
            <a:ext cx="2367280" cy="174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083974" y="1583637"/>
            <a:ext cx="3881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Triple Point (0.006 </a:t>
            </a:r>
            <a:r>
              <a:rPr lang="en-US" sz="2000" dirty="0" err="1"/>
              <a:t>atm</a:t>
            </a:r>
            <a:r>
              <a:rPr lang="en-US" sz="2000" dirty="0"/>
              <a:t> and 0.01 °C)</a:t>
            </a:r>
          </a:p>
        </p:txBody>
      </p:sp>
      <p:pic>
        <p:nvPicPr>
          <p:cNvPr id="6148" name="Picture 4" descr="http://i.imgur.com/0NeXc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4744" y="2012950"/>
            <a:ext cx="2857500" cy="19050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003BF9-869B-4C8F-A03F-4795E24710D4}"/>
              </a:ext>
            </a:extLst>
          </p:cNvPr>
          <p:cNvSpPr txBox="1"/>
          <p:nvPr/>
        </p:nvSpPr>
        <p:spPr>
          <a:xfrm>
            <a:off x="373463" y="5708393"/>
            <a:ext cx="4638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Line slope tell you which phase is more dense.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1FCAF72-2FC9-4C50-A835-5E750A62FB64}"/>
              </a:ext>
            </a:extLst>
          </p:cNvPr>
          <p:cNvCxnSpPr/>
          <p:nvPr/>
        </p:nvCxnSpPr>
        <p:spPr>
          <a:xfrm flipV="1">
            <a:off x="1847850" y="3495675"/>
            <a:ext cx="495300" cy="226367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water phase diatr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218" y="982871"/>
            <a:ext cx="4578625" cy="3043961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362CB-4E97-41F9-B77A-EAB14BC862F7}" type="slidenum">
              <a:rPr lang="en-US"/>
              <a:pPr/>
              <a:t>47</a:t>
            </a:fld>
            <a:endParaRPr lang="en-US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285"/>
            <a:ext cx="8229600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/>
              <a:t>Actual Phase Diagram of Water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0553" y="1301059"/>
            <a:ext cx="2337945" cy="222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247863" y="944218"/>
            <a:ext cx="1083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/>
              <a:t>I</a:t>
            </a:r>
            <a:r>
              <a:rPr lang="en-US" u="sng" baseline="-25000" dirty="0" err="1"/>
              <a:t>h</a:t>
            </a:r>
            <a:r>
              <a:rPr lang="en-US" u="sng" dirty="0"/>
              <a:t> phase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8484" y="3908008"/>
            <a:ext cx="2621238" cy="207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251178" y="3591337"/>
            <a:ext cx="1083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/>
              <a:t>I</a:t>
            </a:r>
            <a:r>
              <a:rPr lang="en-US" u="sng" baseline="-25000" dirty="0" err="1"/>
              <a:t>c</a:t>
            </a:r>
            <a:r>
              <a:rPr lang="en-US" u="sng" dirty="0"/>
              <a:t> phase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1329" y="4288459"/>
            <a:ext cx="145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ICE VII phase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0153" y="4641573"/>
            <a:ext cx="2085868" cy="189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7322" y="628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Phase Diagram of Carbon</a:t>
            </a:r>
            <a:endParaRPr kumimoji="0" lang="en-US" sz="4000" b="0" i="0" u="sng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D:\Ramesh dont del\CHANG-11e\Art File\labeled_jpegs\11_labeled_images\cha02680_prob11_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2094" y="1270222"/>
            <a:ext cx="5950156" cy="476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3D2F45-9F54-48A0-A487-7BBBEF588CEA}" type="slidenum">
              <a:rPr lang="en-US"/>
              <a:pPr>
                <a:defRPr/>
              </a:pPr>
              <a:t>49</a:t>
            </a:fld>
            <a:endParaRPr lang="en-US"/>
          </a:p>
        </p:txBody>
      </p:sp>
      <p:pic>
        <p:nvPicPr>
          <p:cNvPr id="46091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956" y="1110166"/>
            <a:ext cx="4516437" cy="387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37322" y="628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Phase Diagram of CO</a:t>
            </a:r>
            <a:r>
              <a:rPr kumimoji="0" lang="en-US" sz="4000" b="0" i="0" u="sng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61105" y="1750086"/>
            <a:ext cx="39087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happens if I throw a chunk of solid CO</a:t>
            </a:r>
            <a:r>
              <a:rPr lang="en-US" sz="2800" baseline="-25000" dirty="0"/>
              <a:t>2</a:t>
            </a:r>
            <a:r>
              <a:rPr lang="en-US" sz="2800" dirty="0"/>
              <a:t> (dry ice) into liquid CO</a:t>
            </a:r>
            <a:r>
              <a:rPr lang="en-US" sz="2800" baseline="-25000" dirty="0"/>
              <a:t>2</a:t>
            </a:r>
            <a:r>
              <a:rPr lang="en-US" sz="2800" dirty="0"/>
              <a:t>?</a:t>
            </a:r>
          </a:p>
        </p:txBody>
      </p:sp>
      <p:pic>
        <p:nvPicPr>
          <p:cNvPr id="46086" name="Picture 6" descr="11_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784" y="4659297"/>
            <a:ext cx="1808615" cy="206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99318" y="3293836"/>
            <a:ext cx="37446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dirty="0">
                <a:solidFill>
                  <a:srgbClr val="FF0000"/>
                </a:solidFill>
              </a:rPr>
              <a:t>It will sink.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b) It will Float. 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c) Neither.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1074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Strength of Intermolecular Forces</a:t>
            </a:r>
          </a:p>
        </p:txBody>
      </p:sp>
      <p:pic>
        <p:nvPicPr>
          <p:cNvPr id="3287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8915" y="2286000"/>
            <a:ext cx="6060769" cy="4121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076093" y="6705601"/>
            <a:ext cx="1055076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AB71A6-98FD-4BFB-B01B-CA160C2F53AB}"/>
              </a:ext>
            </a:extLst>
          </p:cNvPr>
          <p:cNvSpPr txBox="1"/>
          <p:nvPr/>
        </p:nvSpPr>
        <p:spPr>
          <a:xfrm>
            <a:off x="357187" y="1095524"/>
            <a:ext cx="842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Intermolecular Forces general correlate with boiling point.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1FE148-C9B0-4B0B-9FDC-88EE2A1CED85}"/>
              </a:ext>
            </a:extLst>
          </p:cNvPr>
          <p:cNvSpPr txBox="1"/>
          <p:nvPr/>
        </p:nvSpPr>
        <p:spPr>
          <a:xfrm>
            <a:off x="358787" y="1576538"/>
            <a:ext cx="842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greater force = higher boiling point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5733EC-FE75-45BA-9D3A-E4FA7A9915F6}"/>
              </a:ext>
            </a:extLst>
          </p:cNvPr>
          <p:cNvSpPr/>
          <p:nvPr/>
        </p:nvSpPr>
        <p:spPr>
          <a:xfrm>
            <a:off x="1037230" y="4944467"/>
            <a:ext cx="7178722" cy="62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42693A-8809-4960-A5CB-25522D0B8FAC}"/>
              </a:ext>
            </a:extLst>
          </p:cNvPr>
          <p:cNvSpPr/>
          <p:nvPr/>
        </p:nvSpPr>
        <p:spPr>
          <a:xfrm>
            <a:off x="1037230" y="5733060"/>
            <a:ext cx="7178722" cy="62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36806A-9FF6-46FF-8869-4F5C1687D46A}"/>
              </a:ext>
            </a:extLst>
          </p:cNvPr>
          <p:cNvSpPr/>
          <p:nvPr/>
        </p:nvSpPr>
        <p:spPr>
          <a:xfrm>
            <a:off x="5030425" y="6245253"/>
            <a:ext cx="1146412" cy="391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 descr="cha02680_roc11_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927" y="1805119"/>
            <a:ext cx="8521950" cy="391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457200" y="6285"/>
            <a:ext cx="8229600" cy="1143000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Phase Diagram Review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8" name="Picture 6" descr="http://d32ogoqmya1dw8.cloudfront.net/images/research_education/equilibria/h2o_phase_diagram_-_color.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1" y="849315"/>
            <a:ext cx="2647949" cy="216704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-182562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Side Note: </a:t>
            </a:r>
            <a:r>
              <a:rPr lang="en-US" sz="4000" u="sng" dirty="0" err="1"/>
              <a:t>Supercooling</a:t>
            </a:r>
            <a:r>
              <a:rPr lang="en-US" sz="4000" u="sng" dirty="0"/>
              <a:t>/Superheating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74754" name="Picture 2" descr="video animated GIF 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8898" y="3897757"/>
            <a:ext cx="2530702" cy="141719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61925" y="3086100"/>
            <a:ext cx="4294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7030A0"/>
                </a:solidFill>
              </a:rPr>
              <a:t>Supercooling</a:t>
            </a:r>
            <a:r>
              <a:rPr lang="en-US" sz="1600" dirty="0"/>
              <a:t>- is the process of lowering the temperature of a liquid below its freezing point without becoming solid.</a:t>
            </a:r>
          </a:p>
        </p:txBody>
      </p:sp>
      <p:pic>
        <p:nvPicPr>
          <p:cNvPr id="74756" name="Picture 4" descr="frozen animated GIF 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643" y="5403850"/>
            <a:ext cx="2475794" cy="1397000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/>
          <p:nvPr/>
        </p:nvCxnSpPr>
        <p:spPr>
          <a:xfrm flipH="1">
            <a:off x="4114801" y="1781175"/>
            <a:ext cx="474662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038600" y="1733550"/>
            <a:ext cx="104775" cy="104775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589463" y="3095625"/>
            <a:ext cx="4294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Superheating</a:t>
            </a:r>
            <a:r>
              <a:rPr lang="en-US" sz="1600" dirty="0"/>
              <a:t>- is the phenomenon in which a liquid is heated to a temperature higher than its boiling point, without boiling.</a:t>
            </a:r>
          </a:p>
        </p:txBody>
      </p:sp>
      <p:cxnSp>
        <p:nvCxnSpPr>
          <p:cNvPr id="17" name="Straight Arrow Connector 16"/>
          <p:cNvCxnSpPr>
            <a:endCxn id="18" idx="2"/>
          </p:cNvCxnSpPr>
          <p:nvPr/>
        </p:nvCxnSpPr>
        <p:spPr>
          <a:xfrm>
            <a:off x="4589463" y="1781175"/>
            <a:ext cx="750887" cy="4763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340350" y="1733550"/>
            <a:ext cx="104775" cy="10477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66700" y="1482626"/>
            <a:ext cx="2933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Heating or cooling in the absence of </a:t>
            </a:r>
            <a:r>
              <a:rPr lang="en-US" dirty="0">
                <a:solidFill>
                  <a:srgbClr val="FF0000"/>
                </a:solidFill>
              </a:rPr>
              <a:t>nucleation sites</a:t>
            </a:r>
            <a:r>
              <a:rPr lang="en-US" dirty="0"/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067425" y="1195685"/>
            <a:ext cx="2990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Nucleation site- </a:t>
            </a:r>
            <a:r>
              <a:rPr lang="en-US" dirty="0"/>
              <a:t>nucleation site can be thought of as an actual physical location that induces a phase change.</a:t>
            </a:r>
          </a:p>
        </p:txBody>
      </p:sp>
      <p:pic>
        <p:nvPicPr>
          <p:cNvPr id="1026" name="Picture 2" descr="Image result for superheated water gif">
            <a:extLst>
              <a:ext uri="{FF2B5EF4-FFF2-40B4-BE49-F238E27FC236}">
                <a16:creationId xmlns:a16="http://schemas.microsoft.com/office/drawing/2014/main" id="{F5E65E43-4ACD-481D-85DE-7C5BF98EF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906" y="4087410"/>
            <a:ext cx="3880902" cy="218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16" grpId="0"/>
      <p:bldP spid="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468EA6-39B7-484D-8D00-13D11A345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37" y="190500"/>
            <a:ext cx="7096125" cy="6477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D242532-95AD-449C-A86B-0A6D6AF22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7375" y="5453538"/>
            <a:ext cx="206184" cy="20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7B4986B-1961-4534-8FB5-AA7F739EF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4164" y="5238661"/>
            <a:ext cx="206184" cy="20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0CF6341-8B80-4D40-8C30-986A3A936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7374" y="5692703"/>
            <a:ext cx="206184" cy="20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BE6139B-2BBD-46C6-9F0A-CDF35D2BF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3724" y="5927653"/>
            <a:ext cx="206184" cy="20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1542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468EA6-39B7-484D-8D00-13D11A345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37" y="190500"/>
            <a:ext cx="7096125" cy="647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4BC326-7018-4328-90F1-C03E4D6A0FFA}"/>
              </a:ext>
            </a:extLst>
          </p:cNvPr>
          <p:cNvSpPr/>
          <p:nvPr/>
        </p:nvSpPr>
        <p:spPr>
          <a:xfrm>
            <a:off x="1154878" y="5457340"/>
            <a:ext cx="1759171" cy="26377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710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869" y="590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Properties of liquids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151" y="1133650"/>
            <a:ext cx="7819053" cy="5485514"/>
          </a:xfrm>
        </p:spPr>
        <p:txBody>
          <a:bodyPr>
            <a:normAutofit/>
          </a:bodyPr>
          <a:lstStyle/>
          <a:p>
            <a:r>
              <a:rPr lang="en-US" dirty="0"/>
              <a:t>Boiling point</a:t>
            </a:r>
          </a:p>
          <a:p>
            <a:r>
              <a:rPr lang="en-US" dirty="0"/>
              <a:t>Surface Tension</a:t>
            </a:r>
          </a:p>
          <a:p>
            <a:pPr lvl="1"/>
            <a:r>
              <a:rPr lang="en-US" dirty="0"/>
              <a:t>intermolecular forces at liquid-air interface</a:t>
            </a:r>
          </a:p>
          <a:p>
            <a:pPr lvl="1">
              <a:buNone/>
            </a:pPr>
            <a:endParaRPr lang="en-US" dirty="0"/>
          </a:p>
          <a:p>
            <a:r>
              <a:rPr lang="en-US" dirty="0"/>
              <a:t>Capillary Action</a:t>
            </a:r>
          </a:p>
          <a:p>
            <a:pPr lvl="1"/>
            <a:r>
              <a:rPr lang="en-US" dirty="0"/>
              <a:t>competition between intermolecular forces</a:t>
            </a:r>
          </a:p>
          <a:p>
            <a:pPr lvl="1"/>
            <a:endParaRPr lang="en-US" dirty="0"/>
          </a:p>
          <a:p>
            <a:r>
              <a:rPr lang="en-US" dirty="0"/>
              <a:t>Viscosity</a:t>
            </a:r>
          </a:p>
          <a:p>
            <a:pPr lvl="1"/>
            <a:r>
              <a:rPr lang="en-US" dirty="0"/>
              <a:t>strength of intermolecular forces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9EEAB5A-BD34-44ED-BF27-A3BBD2F8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8515" y="1148903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8616-9E15-40EA-912E-B1F154545CAA}" type="slidenum">
              <a:rPr lang="en-US"/>
              <a:pPr/>
              <a:t>8</a:t>
            </a:fld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>
          <a:xfrm>
            <a:off x="447869" y="-5292"/>
            <a:ext cx="8229600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/>
              <a:t>Surface Tension</a:t>
            </a: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733800" y="2169391"/>
            <a:ext cx="5257800" cy="3811535"/>
          </a:xfrm>
          <a:noFill/>
          <a:ln/>
        </p:spPr>
        <p:txBody>
          <a:bodyPr lIns="90488" tIns="44450" rIns="90488" bIns="44450">
            <a:noAutofit/>
          </a:bodyPr>
          <a:lstStyle/>
          <a:p>
            <a:r>
              <a:rPr lang="en-US" altLang="en-US" sz="2000" dirty="0"/>
              <a:t>The surface molecules have higher energy than the interior molecules.</a:t>
            </a:r>
          </a:p>
          <a:p>
            <a:endParaRPr lang="en-US" altLang="en-US" sz="2000" dirty="0"/>
          </a:p>
          <a:p>
            <a:r>
              <a:rPr lang="en-US" altLang="en-US" sz="2000" dirty="0"/>
              <a:t>That’s why liquids tend to minimize their surface and form droplets.</a:t>
            </a:r>
          </a:p>
          <a:p>
            <a:endParaRPr lang="en-US" altLang="en-US" sz="2000" dirty="0"/>
          </a:p>
          <a:p>
            <a:r>
              <a:rPr lang="en-US" altLang="en-US" sz="2000" dirty="0"/>
              <a:t>Surface tension is a measure of attractive forces acting at the surface of a liquid.</a:t>
            </a:r>
          </a:p>
          <a:p>
            <a:endParaRPr lang="en-US" altLang="en-US" sz="2000" dirty="0"/>
          </a:p>
          <a:p>
            <a:r>
              <a:rPr lang="en-US" altLang="en-US" sz="2000" dirty="0"/>
              <a:t>The molecules at the surface are attracted unevenly.</a:t>
            </a:r>
          </a:p>
          <a:p>
            <a:endParaRPr lang="en-US" altLang="en-US" sz="2000" dirty="0"/>
          </a:p>
        </p:txBody>
      </p:sp>
      <p:pic>
        <p:nvPicPr>
          <p:cNvPr id="6" name="Picture 2" descr="cha02680_11_0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354" y="1954771"/>
            <a:ext cx="2564656" cy="369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923731"/>
            <a:ext cx="8534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1" dirty="0"/>
              <a:t>Surface tension</a:t>
            </a:r>
            <a:r>
              <a:rPr lang="en-US" sz="2400" dirty="0"/>
              <a:t> is the amount of energy required to stretch or increase the surface of a liquid by a unit area (N/m).</a:t>
            </a:r>
            <a:endParaRPr lang="en-US" sz="2400" b="1" i="1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ter-mosqui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240" y="1697199"/>
            <a:ext cx="2615941" cy="1745323"/>
          </a:xfrm>
          <a:prstGeom prst="rect">
            <a:avLst/>
          </a:prstGeom>
        </p:spPr>
      </p:pic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447869" y="-5292"/>
            <a:ext cx="8229600" cy="1143000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Surface Tension</a:t>
            </a:r>
          </a:p>
        </p:txBody>
      </p:sp>
      <p:pic>
        <p:nvPicPr>
          <p:cNvPr id="300034" name="Picture 2" descr="http://upload.wikimedia.org/wikipedia/commons/a/a8/Surface_tension_March_2009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9866" y="3289481"/>
            <a:ext cx="1947506" cy="1524044"/>
          </a:xfrm>
          <a:prstGeom prst="rect">
            <a:avLst/>
          </a:prstGeom>
          <a:noFill/>
        </p:spPr>
      </p:pic>
      <p:pic>
        <p:nvPicPr>
          <p:cNvPr id="300036" name="Picture 4" descr="http://inspired.com.ua/wp-content/uploads/2011/09/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8871" y="4830665"/>
            <a:ext cx="2806958" cy="187130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600200" y="942975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3333FF"/>
                </a:solidFill>
              </a:rPr>
              <a:t>Water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43600" y="990600"/>
            <a:ext cx="1809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Mercury</a:t>
            </a:r>
          </a:p>
        </p:txBody>
      </p:sp>
      <p:pic>
        <p:nvPicPr>
          <p:cNvPr id="300038" name="Picture 6" descr="http://static.fjcdn.com/comments/Mercury+doesn+t+lie+flat+when+in+liquid+state+its+surface+_18842ddb7bee1722b8e2b48ad3b5e5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8181" y="1800776"/>
            <a:ext cx="2413000" cy="1605742"/>
          </a:xfrm>
          <a:prstGeom prst="rect">
            <a:avLst/>
          </a:prstGeom>
          <a:noFill/>
        </p:spPr>
      </p:pic>
      <p:pic>
        <p:nvPicPr>
          <p:cNvPr id="300040" name="Picture 8" descr="http://i.imgur.com/kOFKDf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8929" y="3816219"/>
            <a:ext cx="1925769" cy="2441025"/>
          </a:xfrm>
          <a:prstGeom prst="rect">
            <a:avLst/>
          </a:prstGeom>
          <a:noFill/>
        </p:spPr>
      </p:pic>
      <p:pic>
        <p:nvPicPr>
          <p:cNvPr id="300044" name="Picture 12" descr="http://i.imgur.com/JMJ9vne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59300" y="4217437"/>
            <a:ext cx="2252607" cy="1689456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4394718" y="3573624"/>
            <a:ext cx="4749282" cy="32843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842581" y="6372814"/>
            <a:ext cx="3862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just surface tension but still cool.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2022</TotalTime>
  <Words>1683</Words>
  <Application>Microsoft Office PowerPoint</Application>
  <PresentationFormat>On-screen Show (4:3)</PresentationFormat>
  <Paragraphs>398</Paragraphs>
  <Slides>52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Calibri</vt:lpstr>
      <vt:lpstr>Comic Sans MS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Strength of Intermolecular Forces</vt:lpstr>
      <vt:lpstr>Strength of Intermolecular Forces</vt:lpstr>
      <vt:lpstr>PowerPoint Presentation</vt:lpstr>
      <vt:lpstr>Properties of liquids</vt:lpstr>
      <vt:lpstr>Surface Tension</vt:lpstr>
      <vt:lpstr>PowerPoint Presentation</vt:lpstr>
      <vt:lpstr>PowerPoint Presentation</vt:lpstr>
      <vt:lpstr>PowerPoint Presentation</vt:lpstr>
      <vt:lpstr>Properties of liquids</vt:lpstr>
      <vt:lpstr>PowerPoint Presentation</vt:lpstr>
      <vt:lpstr>Forces Involved in the Capillary Action</vt:lpstr>
      <vt:lpstr>Capillary Action</vt:lpstr>
      <vt:lpstr>PowerPoint Presentation</vt:lpstr>
      <vt:lpstr>Properties of liquids</vt:lpstr>
      <vt:lpstr>Viscosity</vt:lpstr>
      <vt:lpstr>Viscosity</vt:lpstr>
      <vt:lpstr>PowerPoint Presentation</vt:lpstr>
      <vt:lpstr>Properties of liquids</vt:lpstr>
      <vt:lpstr>PowerPoint Presentation</vt:lpstr>
      <vt:lpstr>STATES OF MATTER</vt:lpstr>
      <vt:lpstr>PowerPoint Presentation</vt:lpstr>
      <vt:lpstr>PowerPoint Presentation</vt:lpstr>
      <vt:lpstr>Liquid ↔ Gas</vt:lpstr>
      <vt:lpstr>Liquid ↔ Gas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Closed vs. Open Systems</vt:lpstr>
      <vt:lpstr>Boiling Point</vt:lpstr>
      <vt:lpstr>Vapor Pressure and Boiling Point</vt:lpstr>
      <vt:lpstr>Solid ↔ Liquid</vt:lpstr>
      <vt:lpstr>Solid ↔ Gas</vt:lpstr>
      <vt:lpstr>Solid ↔ Gas</vt:lpstr>
      <vt:lpstr>Phase Change and Heating Curve</vt:lpstr>
      <vt:lpstr>PowerPoint Presentation</vt:lpstr>
      <vt:lpstr>Phase Diagram</vt:lpstr>
      <vt:lpstr>Phase Diagram</vt:lpstr>
      <vt:lpstr>PowerPoint Presentation</vt:lpstr>
      <vt:lpstr>Actual Phase Diagram of Water</vt:lpstr>
      <vt:lpstr>PowerPoint Presentation</vt:lpstr>
      <vt:lpstr>PowerPoint Presentation</vt:lpstr>
      <vt:lpstr>PowerPoint Presentation</vt:lpstr>
      <vt:lpstr>Side Note: Supercooling/Superheating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11: Intermolecular Forces and Liquids and Solids</dc:title>
  <dc:creator>Vastib</dc:creator>
  <cp:lastModifiedBy>Vastib</cp:lastModifiedBy>
  <cp:revision>69</cp:revision>
  <dcterms:created xsi:type="dcterms:W3CDTF">2015-01-06T23:42:48Z</dcterms:created>
  <dcterms:modified xsi:type="dcterms:W3CDTF">2019-01-18T12:48:16Z</dcterms:modified>
</cp:coreProperties>
</file>